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1.xml" ContentType="application/vnd.openxmlformats-officedocument.theme+xml"/>
  <Override PartName="/ppt/authors.xml" ContentType="application/vnd.ms-powerpoint.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  <Override PartName="/docProps/core.xml" ContentType="application/vnd.openxmlformats-package.core-properties+xml"/>
  <Override PartName="/customXml/itemProps4.xml" ContentType="application/vnd.openxmlformats-officedocument.customXml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6" Type="http://schemas.microsoft.com/office/2020/02/relationships/classificationlabels" Target="docMetadata/LabelInfo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53" r:id="rId4"/>
  </p:sldMasterIdLst>
  <p:sldIdLst>
    <p:sldId id="265" r:id="rId5"/>
    <p:sldId id="266" r:id="rId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DE6A3664-B2F1-9610-DB02-1D24DBD642CF}" name="Morrow, D Jeffrey CIV WHS AD (USA)" initials="M(" userId="S::dwight.j.morrow2.civ@mail.mil::bf47b033-2c1b-4d7d-82de-fb61771927f9" providerId="AD"/>
  <p188:author id="{AF20BC88-A2BB-146C-2F90-60A06761A94A}" name="Verrine, Jacqueline G CIV WHS AD (USA)" initials="JV" userId="S::jacqueline.g.verrine.civ@mail.mil::7b2a1bdc-1966-4fad-b97d-b4755f6df0b8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006" autoAdjust="0"/>
    <p:restoredTop sz="94660"/>
  </p:normalViewPr>
  <p:slideViewPr>
    <p:cSldViewPr snapToGrid="0">
      <p:cViewPr varScale="1">
        <p:scale>
          <a:sx n="82" d="100"/>
          <a:sy n="82" d="100"/>
        </p:scale>
        <p:origin x="629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presProps" Target="presProps.xml"/><Relationship Id="rId12" Type="http://schemas.openxmlformats.org/officeDocument/2006/relationships/customXml" Target="../customXml/item4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microsoft.com/office/2018/10/relationships/authors" Target="authors.xml"/><Relationship Id="rId5" Type="http://schemas.openxmlformats.org/officeDocument/2006/relationships/slide" Target="slides/slide1.xml"/><Relationship Id="rId10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30B085-3144-421B-89E4-C11835C2967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2767296"/>
            <a:ext cx="9144000" cy="2387600"/>
          </a:xfrm>
        </p:spPr>
        <p:txBody>
          <a:bodyPr anchor="ctr"/>
          <a:lstStyle>
            <a:lvl1pPr algn="ctr">
              <a:defRPr sz="6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5958614-F8BB-4A1A-AC36-93A85DF6EEC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5246971"/>
            <a:ext cx="9144000" cy="880504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D147F55-F2CA-1E32-7EC8-B647342F6A7F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819411" y="304452"/>
            <a:ext cx="2553179" cy="21727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3526968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9FF7CA-27B6-488A-B22F-7E393FC2BB8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38250" y="365125"/>
            <a:ext cx="1011555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A4C2A8D-A95D-42E7-A9B2-D5450A5D90A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38250" y="1825625"/>
            <a:ext cx="1011555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1716120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BD2C4A-78F0-4168-A40E-F25CFB195D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FDD698A-61F2-4CC1-83BD-7258539AAF1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D42A4F3-6CAD-4D19-89A1-000FBE39DAA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9042039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.png"/><Relationship Id="rId5" Type="http://schemas.openxmlformats.org/officeDocument/2006/relationships/image" Target="../media/image1.png"/><Relationship Id="rId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5">
            <a:alphaModFix amt="42000"/>
            <a:lum/>
          </a:blip>
          <a:srcRect/>
          <a:stretch>
            <a:fillRect b="-2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54C42E1-DAAC-4AD3-ADB3-CEC370E9B1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921428C-377F-432E-9352-5982845105B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15A84A3-47C7-4F8F-B14D-F8CABE4F0732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1228439" y="173806"/>
            <a:ext cx="802898" cy="6832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34185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4" r:id="rId1"/>
    <p:sldLayoutId id="2147483655" r:id="rId2"/>
    <p:sldLayoutId id="2147483657" r:id="rId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>
            <a:extLst>
              <a:ext uri="{FF2B5EF4-FFF2-40B4-BE49-F238E27FC236}">
                <a16:creationId xmlns:a16="http://schemas.microsoft.com/office/drawing/2014/main" id="{71368A61-D3D7-9451-7992-9FE0AC4B56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9480" y="1034040"/>
            <a:ext cx="11194991" cy="5189477"/>
          </a:xfrm>
        </p:spPr>
        <p:txBody>
          <a:bodyPr>
            <a:normAutofit fontScale="90000"/>
          </a:bodyPr>
          <a:lstStyle/>
          <a:p>
            <a:pPr algn="ctr">
              <a:lnSpc>
                <a:spcPct val="100000"/>
              </a:lnSpc>
              <a:spcAft>
                <a:spcPct val="0"/>
              </a:spcAft>
              <a:defRPr/>
            </a:pPr>
            <a:r>
              <a:rPr lang="en-US" sz="2400" dirty="0">
                <a:solidFill>
                  <a:srgbClr val="0A4054"/>
                </a:solidFill>
                <a:latin typeface="Arial"/>
                <a:ea typeface="+mn-ea"/>
                <a:cs typeface="Arial"/>
              </a:rPr>
              <a:t>DIBC Request for Project Proposal (RPP)</a:t>
            </a:r>
            <a:br>
              <a:rPr lang="en-US" sz="2400" dirty="0">
                <a:latin typeface="Arial"/>
                <a:ea typeface="+mn-ea"/>
                <a:cs typeface="Arial"/>
              </a:rPr>
            </a:br>
            <a:r>
              <a:rPr lang="en-US" sz="2400" dirty="0">
                <a:solidFill>
                  <a:srgbClr val="0A4054"/>
                </a:solidFill>
                <a:latin typeface="Arial"/>
                <a:ea typeface="+mn-ea"/>
                <a:cs typeface="Arial"/>
              </a:rPr>
              <a:t>RPP-SCM-25-01</a:t>
            </a:r>
            <a:br>
              <a:rPr lang="en-US" sz="2400" dirty="0">
                <a:latin typeface="Arial"/>
                <a:ea typeface="+mn-ea"/>
                <a:cs typeface="Arial"/>
              </a:rPr>
            </a:br>
            <a: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  <a:t>Company Name: [insert]</a:t>
            </a: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  <a:t>CAGE: [insert]</a:t>
            </a: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  <a:t>UEI: [insert]</a:t>
            </a:r>
            <a:br>
              <a:rPr lang="en-US" sz="2400" dirty="0"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</a:br>
            <a: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  <a:t>Project Title: [insert]</a:t>
            </a: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br>
              <a:rPr lang="en-US" sz="2400" dirty="0">
                <a:solidFill>
                  <a:srgbClr val="FF0000"/>
                </a:solidFill>
                <a:latin typeface="Arial"/>
                <a:ea typeface="+mn-ea"/>
                <a:cs typeface="Arial"/>
              </a:rPr>
            </a:br>
            <a:r>
              <a:rPr lang="en-US" sz="1400" dirty="0">
                <a:solidFill>
                  <a:srgbClr val="0A4054"/>
                </a:solidFill>
                <a:latin typeface="Arial"/>
                <a:ea typeface="+mn-ea"/>
                <a:cs typeface="Arial"/>
              </a:rPr>
              <a:t>Anticipated Security Level: Unclassified, however Controlled Technical Information and/or Controlled Unclassified Information may be required.</a:t>
            </a:r>
            <a:br>
              <a:rPr lang="en-US" sz="2400" dirty="0">
                <a:latin typeface="Arial"/>
                <a:cs typeface="Arial"/>
              </a:rPr>
            </a:br>
            <a:endParaRPr lang="en-US" sz="2400" dirty="0">
              <a:latin typeface="Arial"/>
              <a:ea typeface="+mn-ea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55982963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D0C37545-167F-535B-851C-3161E7B60E31}"/>
              </a:ext>
            </a:extLst>
          </p:cNvPr>
          <p:cNvCxnSpPr>
            <a:cxnSpLocks/>
          </p:cNvCxnSpPr>
          <p:nvPr/>
        </p:nvCxnSpPr>
        <p:spPr>
          <a:xfrm>
            <a:off x="5899848" y="0"/>
            <a:ext cx="0" cy="6858000"/>
          </a:xfrm>
          <a:prstGeom prst="line">
            <a:avLst/>
          </a:prstGeom>
          <a:ln w="3810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CE0DBE3-68D8-EBC2-7CBA-EABE30D57525}"/>
              </a:ext>
            </a:extLst>
          </p:cNvPr>
          <p:cNvCxnSpPr>
            <a:cxnSpLocks/>
          </p:cNvCxnSpPr>
          <p:nvPr/>
        </p:nvCxnSpPr>
        <p:spPr>
          <a:xfrm flipH="1">
            <a:off x="0" y="3429000"/>
            <a:ext cx="12192000" cy="0"/>
          </a:xfrm>
          <a:prstGeom prst="line">
            <a:avLst/>
          </a:prstGeom>
          <a:ln w="3810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>
            <a:extLst>
              <a:ext uri="{FF2B5EF4-FFF2-40B4-BE49-F238E27FC236}">
                <a16:creationId xmlns:a16="http://schemas.microsoft.com/office/drawing/2014/main" id="{5F612CFC-40A3-7D3D-9E43-635ADA4EA5F1}"/>
              </a:ext>
            </a:extLst>
          </p:cNvPr>
          <p:cNvSpPr txBox="1"/>
          <p:nvPr/>
        </p:nvSpPr>
        <p:spPr>
          <a:xfrm>
            <a:off x="676474" y="-1556"/>
            <a:ext cx="4753086" cy="276999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algn="ctr"/>
            <a:r>
              <a:rPr lang="en-US" sz="1200" b="1" dirty="0">
                <a:solidFill>
                  <a:srgbClr val="FFFFFF"/>
                </a:solidFill>
                <a:latin typeface="Arial"/>
                <a:cs typeface="Arial"/>
              </a:rPr>
              <a:t>Proposed Solution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0344895-663B-2DD0-0E3F-78C771259734}"/>
              </a:ext>
            </a:extLst>
          </p:cNvPr>
          <p:cNvSpPr txBox="1"/>
          <p:nvPr/>
        </p:nvSpPr>
        <p:spPr>
          <a:xfrm>
            <a:off x="6588656" y="-1797"/>
            <a:ext cx="4757742" cy="276999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Company Viability and Expertise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8F353D7-7FC7-89B3-6BB4-12EB17ACAE23}"/>
              </a:ext>
            </a:extLst>
          </p:cNvPr>
          <p:cNvSpPr txBox="1"/>
          <p:nvPr/>
        </p:nvSpPr>
        <p:spPr>
          <a:xfrm>
            <a:off x="667118" y="3429209"/>
            <a:ext cx="4757550" cy="276999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algn="ctr"/>
            <a:r>
              <a:rPr lang="en-US" sz="1200" b="1" dirty="0">
                <a:solidFill>
                  <a:srgbClr val="FFFFFF"/>
                </a:solidFill>
                <a:latin typeface="Arial"/>
                <a:cs typeface="Arial"/>
              </a:rPr>
              <a:t>Schedule of Major Milestones</a:t>
            </a:r>
            <a:endParaRPr lang="en-US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6403D18-6CF2-3A82-304F-9A41FACEE8C0}"/>
              </a:ext>
            </a:extLst>
          </p:cNvPr>
          <p:cNvSpPr txBox="1"/>
          <p:nvPr/>
        </p:nvSpPr>
        <p:spPr>
          <a:xfrm>
            <a:off x="357924" y="373358"/>
            <a:ext cx="5397238" cy="1277273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solidFill>
                  <a:srgbClr val="0A4054"/>
                </a:solidFill>
                <a:latin typeface="Arial"/>
                <a:cs typeface="Arial"/>
              </a:rPr>
              <a:t>Describe the unique aspects of your solution and the proposed work as it relates to the AOI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cs typeface="Arial"/>
              </a:rPr>
              <a:t>Include key innovations and differentiators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cs typeface="Arial"/>
              </a:rPr>
              <a:t>Novel integrations methods or hardware/equipment refabrication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cs typeface="Arial"/>
              </a:rPr>
              <a:t>TRL/MRL (if applicable)</a:t>
            </a:r>
            <a:endParaRPr lang="en-US" sz="11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1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11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15CA8BA-8413-5F8C-3CBC-984EBCBABCF6}"/>
              </a:ext>
            </a:extLst>
          </p:cNvPr>
          <p:cNvSpPr txBox="1"/>
          <p:nvPr/>
        </p:nvSpPr>
        <p:spPr>
          <a:xfrm>
            <a:off x="356616" y="3799544"/>
            <a:ext cx="5394960" cy="1615827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>
            <a:defPPr>
              <a:defRPr lang="en-US"/>
            </a:defPPr>
            <a:lvl1pPr marL="285750" indent="-285750">
              <a:buFont typeface="Arial" panose="020B0604020202020204" pitchFamily="34" charset="0"/>
              <a:buChar char="•"/>
              <a:defRPr sz="1100">
                <a:solidFill>
                  <a:srgbClr val="0A4054"/>
                </a:solidFill>
                <a:latin typeface="Arial"/>
                <a:cs typeface="Arial"/>
              </a:defRPr>
            </a:lvl1pPr>
            <a:lvl2pPr marL="742950" lvl="1" indent="-285750">
              <a:buFont typeface="Arial" panose="020B0604020202020204" pitchFamily="34" charset="0"/>
              <a:buChar char="•"/>
              <a:defRPr sz="1100">
                <a:latin typeface="Arial"/>
                <a:cs typeface="Arial"/>
              </a:defRPr>
            </a:lvl2pPr>
          </a:lstStyle>
          <a:p>
            <a:r>
              <a:rPr lang="en-US" dirty="0"/>
              <a:t>Provide a schedule that identifies:</a:t>
            </a:r>
          </a:p>
          <a:p>
            <a:pPr lvl="1"/>
            <a:r>
              <a:rPr lang="en-US" dirty="0"/>
              <a:t>Period of Performance (# of months)</a:t>
            </a:r>
          </a:p>
          <a:p>
            <a:pPr lvl="1"/>
            <a:r>
              <a:rPr lang="en-US" dirty="0"/>
              <a:t>Start and end time frames for phases and/or decision points</a:t>
            </a:r>
          </a:p>
          <a:p>
            <a:pPr lvl="1"/>
            <a:r>
              <a:rPr lang="en-US" dirty="0"/>
              <a:t>Identify key deliverables and milestones</a:t>
            </a:r>
          </a:p>
          <a:p>
            <a:r>
              <a:rPr lang="en-US" dirty="0"/>
              <a:t>Provide a Rough Order of Magnitude (ROM) estimate for the proposed solution. The ROM estimate shall: </a:t>
            </a:r>
          </a:p>
          <a:p>
            <a:pPr lvl="1"/>
            <a:r>
              <a:rPr lang="en-US" dirty="0"/>
              <a:t>Be directly related to the proposed solution and solely for the purposes of this AOI</a:t>
            </a:r>
          </a:p>
          <a:p>
            <a:pPr lvl="1"/>
            <a:r>
              <a:rPr lang="en-US" dirty="0"/>
              <a:t>Identify resource sharing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E88810D8-350B-F67F-9331-72C9CB94D8F9}"/>
              </a:ext>
            </a:extLst>
          </p:cNvPr>
          <p:cNvSpPr txBox="1"/>
          <p:nvPr/>
        </p:nvSpPr>
        <p:spPr>
          <a:xfrm>
            <a:off x="4542871" y="6608464"/>
            <a:ext cx="2706155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b="1" u="sng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Select one: Non-proprietary / Proprietary</a:t>
            </a:r>
            <a:endParaRPr lang="en-US" sz="1000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062884B-E297-988C-44AC-D4283093AF34}"/>
              </a:ext>
            </a:extLst>
          </p:cNvPr>
          <p:cNvSpPr txBox="1"/>
          <p:nvPr/>
        </p:nvSpPr>
        <p:spPr>
          <a:xfrm>
            <a:off x="6091425" y="3790253"/>
            <a:ext cx="5752531" cy="938719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cs typeface="Arial"/>
              </a:rPr>
              <a:t>Describe existing or projected input (raw) material sources and/or supply relationships critical to the proposed solution.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cs typeface="Arial"/>
              </a:rPr>
              <a:t>Describe existing or projected downstream customer relationships and other details relevant to the overall marketing plan for the proposed solution.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cs typeface="Arial"/>
              </a:rPr>
              <a:t>Infrastructure and Facilities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9D6D0BA-AC8A-D045-9EBB-FD9C8462E14D}"/>
              </a:ext>
            </a:extLst>
          </p:cNvPr>
          <p:cNvSpPr txBox="1"/>
          <p:nvPr/>
        </p:nvSpPr>
        <p:spPr>
          <a:xfrm>
            <a:off x="6583480" y="3433910"/>
            <a:ext cx="4758133" cy="276999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algn="ctr"/>
            <a:r>
              <a:rPr lang="en-US" sz="1200" b="1" dirty="0">
                <a:solidFill>
                  <a:srgbClr val="FFFFFF"/>
                </a:solidFill>
                <a:latin typeface="Arial"/>
                <a:cs typeface="Arial"/>
              </a:rPr>
              <a:t>Supply Chain Integration</a:t>
            </a:r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1992CEB-BAAC-D84C-A861-33790CE1C595}"/>
              </a:ext>
            </a:extLst>
          </p:cNvPr>
          <p:cNvSpPr txBox="1"/>
          <p:nvPr/>
        </p:nvSpPr>
        <p:spPr>
          <a:xfrm>
            <a:off x="6091425" y="373358"/>
            <a:ext cx="5397238" cy="155427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ea typeface="+mn-lt"/>
                <a:cs typeface="Arial"/>
              </a:rPr>
              <a:t>Provide a brief overview of the company.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ea typeface="+mn-lt"/>
                <a:cs typeface="Arial"/>
              </a:rPr>
              <a:t>Overall experience and expertise as it relates to the AOI.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ea typeface="+mn-lt"/>
                <a:cs typeface="Arial"/>
              </a:rPr>
              <a:t>Provide a summary of current fundraising to date and a summary of gross sales/revenues.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100" dirty="0">
                <a:latin typeface="Arial"/>
                <a:ea typeface="+mn-lt"/>
                <a:cs typeface="Arial"/>
              </a:rPr>
              <a:t>Provide a summary of the Company’s product commercialization plan and go-to-market strategy for the proposed solution.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A4054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Disclose foreign investment or control.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Franklin Gothic Medium Cond"/>
              <a:ea typeface="+mn-lt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710872458"/>
      </p:ext>
    </p:extLst>
  </p:cSld>
  <p:clrMapOvr>
    <a:masterClrMapping/>
  </p:clrMapOvr>
</p:sld>
</file>

<file path=ppt/theme/theme1.xml><?xml version="1.0" encoding="utf-8"?>
<a:theme xmlns:a="http://schemas.openxmlformats.org/drawingml/2006/main" name="RRPV_PPT_Template_2023">
  <a:themeElements>
    <a:clrScheme name="DIBC Colors">
      <a:dk1>
        <a:srgbClr val="0A4054"/>
      </a:dk1>
      <a:lt1>
        <a:sysClr val="window" lastClr="FFFFFF"/>
      </a:lt1>
      <a:dk2>
        <a:srgbClr val="0A4054"/>
      </a:dk2>
      <a:lt2>
        <a:srgbClr val="E7E6E6"/>
      </a:lt2>
      <a:accent1>
        <a:srgbClr val="32A6D3"/>
      </a:accent1>
      <a:accent2>
        <a:srgbClr val="4895B0"/>
      </a:accent2>
      <a:accent3>
        <a:srgbClr val="A5A5A5"/>
      </a:accent3>
      <a:accent4>
        <a:srgbClr val="FFC000"/>
      </a:accent4>
      <a:accent5>
        <a:srgbClr val="386C7C"/>
      </a:accent5>
      <a:accent6>
        <a:srgbClr val="7F7F7F"/>
      </a:accent6>
      <a:hlink>
        <a:srgbClr val="32A6D3"/>
      </a:hlink>
      <a:folHlink>
        <a:srgbClr val="386C7C"/>
      </a:folHlink>
    </a:clrScheme>
    <a:fontScheme name="Custom 1">
      <a:majorFont>
        <a:latin typeface="Open Sans Semibold"/>
        <a:ea typeface=""/>
        <a:cs typeface=""/>
      </a:majorFont>
      <a:minorFont>
        <a:latin typeface="Franklin Gothic Medium Cond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IBC-PPT-Template" id="{862E6282-44B2-45C9-B968-152ADF1002DE}" vid="{7D613A98-A969-4BE6-BB12-0C74347A855D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d6b1af84-85c2-4903-b66f-a8db2384d572">
      <Terms xmlns="http://schemas.microsoft.com/office/infopath/2007/PartnerControls"/>
    </lcf76f155ced4ddcb4097134ff3c332f>
    <_dlc_DocId xmlns="725e00ec-5e44-45f9-8150-2d617f1dff14">2Z7KZF7JJHQ6-1620320595-27931</_dlc_DocId>
    <_dlc_DocIdUrl xmlns="725e00ec-5e44-45f9-8150-2d617f1dff14">
      <Url>https://aticloud.sharepoint.us/sites/MIM/_layouts/15/DocIdRedir.aspx?ID=2Z7KZF7JJHQ6-1620320595-27931</Url>
      <Description>2Z7KZF7JJHQ6-1620320595-27931</Description>
    </_dlc_DocIdUrl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DD0C04AD00197A4398B3030F4D98E46E" ma:contentTypeVersion="40" ma:contentTypeDescription="Create a new document." ma:contentTypeScope="" ma:versionID="dd4636280482998ef2d1964edb5a2433">
  <xsd:schema xmlns:xsd="http://www.w3.org/2001/XMLSchema" xmlns:xs="http://www.w3.org/2001/XMLSchema" xmlns:p="http://schemas.microsoft.com/office/2006/metadata/properties" xmlns:ns2="725e00ec-5e44-45f9-8150-2d617f1dff14" xmlns:ns3="107ea3ff-ebed-4698-b54c-04cca22f4541" xmlns:ns4="d6b1af84-85c2-4903-b66f-a8db2384d572" targetNamespace="http://schemas.microsoft.com/office/2006/metadata/properties" ma:root="true" ma:fieldsID="4ecac7b99559c391cde59ad6147ad7c2" ns2:_="" ns3:_="" ns4:_="">
    <xsd:import namespace="725e00ec-5e44-45f9-8150-2d617f1dff14"/>
    <xsd:import namespace="107ea3ff-ebed-4698-b54c-04cca22f4541"/>
    <xsd:import namespace="d6b1af84-85c2-4903-b66f-a8db2384d572"/>
    <xsd:element name="properties">
      <xsd:complexType>
        <xsd:sequence>
          <xsd:element name="documentManagement">
            <xsd:complexType>
              <xsd:all>
                <xsd:element ref="ns2:_dlc_DocId" minOccurs="0"/>
                <xsd:element ref="ns2:_dlc_DocIdUrl" minOccurs="0"/>
                <xsd:element ref="ns2:_dlc_DocIdPersistId" minOccurs="0"/>
                <xsd:element ref="ns3:SharedWithUsers" minOccurs="0"/>
                <xsd:element ref="ns3:SharedWithDetails" minOccurs="0"/>
                <xsd:element ref="ns4:MediaServiceMetadata" minOccurs="0"/>
                <xsd:element ref="ns4:MediaServiceFastMetadata" minOccurs="0"/>
                <xsd:element ref="ns4:MediaServiceSearchProperties" minOccurs="0"/>
                <xsd:element ref="ns4:lcf76f155ced4ddcb4097134ff3c332f" minOccurs="0"/>
                <xsd:element ref="ns4:MediaServiceDateTaken" minOccurs="0"/>
                <xsd:element ref="ns4:MediaServiceOCR" minOccurs="0"/>
                <xsd:element ref="ns4:MediaServiceGenerationTime" minOccurs="0"/>
                <xsd:element ref="ns4:MediaServiceEventHashCode" minOccurs="0"/>
                <xsd:element ref="ns4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25e00ec-5e44-45f9-8150-2d617f1dff14" elementFormDefault="qualified">
    <xsd:import namespace="http://schemas.microsoft.com/office/2006/documentManagement/types"/>
    <xsd:import namespace="http://schemas.microsoft.com/office/infopath/2007/PartnerControls"/>
    <xsd:element name="_dlc_DocId" ma:index="8" nillable="true" ma:displayName="Document ID Value" ma:description="The value of the document ID assigned to this item." ma:indexed="true" ma:internalName="_dlc_DocId" ma:readOnly="true">
      <xsd:simpleType>
        <xsd:restriction base="dms:Text"/>
      </xsd:simpleType>
    </xsd:element>
    <xsd:element name="_dlc_DocIdUrl" ma:index="9" nillable="true" ma:displayName="Document ID" ma:description="Permanent link to this document." ma:hidden="true" ma:internalName="_dlc_DocIdUrl" ma:readOnly="tru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_dlc_DocIdPersistId" ma:index="10" nillable="true" ma:displayName="Persist ID" ma:description="Keep ID on add." ma:hidden="true" ma:internalName="_dlc_DocIdPersistId" ma:readOnly="true">
      <xsd:simpleType>
        <xsd:restriction base="dms:Boolea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07ea3ff-ebed-4698-b54c-04cca22f4541" elementFormDefault="qualified">
    <xsd:import namespace="http://schemas.microsoft.com/office/2006/documentManagement/types"/>
    <xsd:import namespace="http://schemas.microsoft.com/office/infopath/2007/PartnerControls"/>
    <xsd:element name="SharedWithUsers" ma:index="11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6b1af84-85c2-4903-b66f-a8db2384d572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3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4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5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lcf76f155ced4ddcb4097134ff3c332f" ma:index="17" nillable="true" ma:taxonomy="true" ma:internalName="lcf76f155ced4ddcb4097134ff3c332f" ma:taxonomyFieldName="MediaServiceImageTags" ma:displayName="Image Tags" ma:readOnly="false" ma:fieldId="{5cf76f15-5ced-4ddc-b409-7134ff3c332f}" ma:taxonomyMulti="true" ma:sspId="3f60054a-f39b-401b-8042-7d2b45db6ae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DateTaken" ma:index="18" nillable="true" ma:displayName="MediaServiceDateTaken" ma:description="" ma:hidden="true" ma:indexed="true" ma:internalName="MediaServiceDateTaken" ma:readOnly="true">
      <xsd:simpleType>
        <xsd:restriction base="dms:Text"/>
      </xsd:simpleType>
    </xsd:element>
    <xsd:element name="MediaServiceOCR" ma:index="19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20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1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22" nillable="true" ma:displayName="Location" ma:description="" ma:indexed="true" ma:internalName="MediaServiceLocation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4.xml><?xml version="1.0" encoding="utf-8"?>
<?mso-contentType ?>
<spe:Receivers xmlns:spe="http://schemas.microsoft.com/sharepoint/events">
  <Receiver>
    <Name>Document ID Generator</Name>
    <Synchronization>Synchronous</Synchronization>
    <Type>10001</Type>
    <SequenceNumber>1000</SequenceNumber>
    <Url/>
    <Assembly>Microsoft.Office.DocumentManagement, Version=16.0.0.0,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10002</Type>
    <SequenceNumber>1001</SequenceNumber>
    <Url/>
    <Assembly>Microsoft.Office.DocumentManagement, Version=16.0.0.0,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10004</Type>
    <SequenceNumber>1002</SequenceNumber>
    <Url/>
    <Assembly>Microsoft.Office.DocumentManagement, Version=16.0.0.0,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10006</Type>
    <SequenceNumber>1003</SequenceNumber>
    <Url/>
    <Assembly>Microsoft.Office.DocumentManagement, Version=16.0.0.0, Culture=neutral, PublicKeyToken=71e9bce111e9429c</Assembly>
    <Class>Microsoft.Office.DocumentManagement.Internal.DocIdHandler</Class>
    <Data/>
    <Filter/>
  </Receiver>
</spe:Receivers>
</file>

<file path=customXml/itemProps1.xml><?xml version="1.0" encoding="utf-8"?>
<ds:datastoreItem xmlns:ds="http://schemas.openxmlformats.org/officeDocument/2006/customXml" ds:itemID="{143426D2-FB87-4635-B627-903A64BF71FB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9239E372-A060-4C9C-9FCC-8E22E9814546}">
  <ds:schemaRefs>
    <ds:schemaRef ds:uri="http://schemas.microsoft.com/office/2006/documentManagement/types"/>
    <ds:schemaRef ds:uri="http://schemas.openxmlformats.org/package/2006/metadata/core-properties"/>
    <ds:schemaRef ds:uri="http://purl.org/dc/terms/"/>
    <ds:schemaRef ds:uri="http://schemas.microsoft.com/office/infopath/2007/PartnerControls"/>
    <ds:schemaRef ds:uri="http://purl.org/dc/dcmitype/"/>
    <ds:schemaRef ds:uri="3108a11c-01e4-43be-aa2a-7ecb33c23d09"/>
    <ds:schemaRef ds:uri="75cd31ae-bec8-4f96-812f-f7f21dd61eae"/>
    <ds:schemaRef ds:uri="http://purl.org/dc/elements/1.1/"/>
    <ds:schemaRef ds:uri="http://schemas.microsoft.com/office/2006/metadata/properties"/>
    <ds:schemaRef ds:uri="http://www.w3.org/XML/1998/namespace"/>
    <ds:schemaRef ds:uri="90c6728a-f83e-451f-bb9f-87f2a39d5afa"/>
    <ds:schemaRef ds:uri="e4b70e2c-66ac-407a-adf0-3929be6ddb80"/>
    <ds:schemaRef ds:uri="http://schemas.microsoft.com/sharepoint/v3"/>
  </ds:schemaRefs>
</ds:datastoreItem>
</file>

<file path=customXml/itemProps3.xml><?xml version="1.0" encoding="utf-8"?>
<ds:datastoreItem xmlns:ds="http://schemas.openxmlformats.org/officeDocument/2006/customXml" ds:itemID="{B177BBF6-06B5-49C1-ACCA-98606CE6E812}"/>
</file>

<file path=customXml/itemProps4.xml><?xml version="1.0" encoding="utf-8"?>
<ds:datastoreItem xmlns:ds="http://schemas.openxmlformats.org/officeDocument/2006/customXml" ds:itemID="{5F8AF763-6031-46B7-9E63-1E6584A19785}"/>
</file>

<file path=docMetadata/LabelInfo.xml><?xml version="1.0" encoding="utf-8"?>
<clbl:labelList xmlns:clbl="http://schemas.microsoft.com/office/2020/mipLabelMetadata">
  <clbl:label id="{0da06a35-f4a9-417e-b67a-7ae58f71156a}" enabled="1" method="Standard" siteId="{102d0191-eeae-4761-b1cb-1a83e86ef445}" contentBits="0" removed="0"/>
  <clbl:label id="{f623742d-91ba-4558-9fa5-cc908b507967}" enabled="1" method="Privileged" siteId="{102d0191-eeae-4761-b1cb-1a83e86ef445}" removed="0"/>
</clbl:labelList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1807</TotalTime>
  <Words>292</Words>
  <Application>Microsoft Office PowerPoint</Application>
  <PresentationFormat>Widescreen</PresentationFormat>
  <Paragraphs>25</Paragraphs>
  <Slides>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6" baseType="lpstr">
      <vt:lpstr>Arial</vt:lpstr>
      <vt:lpstr>Franklin Gothic Medium Cond</vt:lpstr>
      <vt:lpstr>Open Sans Semibold</vt:lpstr>
      <vt:lpstr>RRPV_PPT_Template_2023</vt:lpstr>
      <vt:lpstr>DIBC Request for Project Proposal (RPP) RPP-SCM-25-01 Company Name: [insert] CAGE: [insert] UEI: [insert] Project Title: [insert]       Anticipated Security Level: Unclassified, however Controlled Technical Information and/or Controlled Unclassified Information may be required. 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Schupp, Eliot</dc:creator>
  <cp:lastModifiedBy>Kozlowski, Kimberly E CIV WHS AD (USA)</cp:lastModifiedBy>
  <cp:revision>600</cp:revision>
  <dcterms:created xsi:type="dcterms:W3CDTF">2023-09-21T17:55:36Z</dcterms:created>
  <dcterms:modified xsi:type="dcterms:W3CDTF">2025-06-26T02:13:15Z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0x010100DD0C04AD00197A4398B3030F4D98E46E</vt:lpwstr>
  </property>
  <property fmtid="{D5CDD505-2E9C-101B-9397-08002B2CF9AE}" pid="3" name="_dlc_DocIdItemGuid">
    <vt:lpwstr>4fe953be-60d5-4c38-884c-66c5d5d35b5e</vt:lpwstr>
  </property>
  <property fmtid="{D5CDD505-2E9C-101B-9397-08002B2CF9AE}" pid="4" name="MSIP_Label_f623742d-91ba-4558-9fa5-cc908b507967_Enabled">
    <vt:lpwstr>True</vt:lpwstr>
  </property>
  <property fmtid="{D5CDD505-2E9C-101B-9397-08002B2CF9AE}" pid="5" name="MSIP_Label_f623742d-91ba-4558-9fa5-cc908b507967_SiteId">
    <vt:lpwstr>102d0191-eeae-4761-b1cb-1a83e86ef445</vt:lpwstr>
  </property>
  <property fmtid="{D5CDD505-2E9C-101B-9397-08002B2CF9AE}" pid="6" name="MSIP_Label_f623742d-91ba-4558-9fa5-cc908b507967_SetDate">
    <vt:lpwstr>2025-03-21T20:44:37Z</vt:lpwstr>
  </property>
  <property fmtid="{D5CDD505-2E9C-101B-9397-08002B2CF9AE}" pid="7" name="MSIP_Label_f623742d-91ba-4558-9fa5-cc908b507967_Name">
    <vt:lpwstr>Controlled - Collaboration</vt:lpwstr>
  </property>
  <property fmtid="{D5CDD505-2E9C-101B-9397-08002B2CF9AE}" pid="8" name="MSIP_Label_f623742d-91ba-4558-9fa5-cc908b507967_ActionId">
    <vt:lpwstr>8958377f-da96-467d-9ca6-7ab052357664</vt:lpwstr>
  </property>
  <property fmtid="{D5CDD505-2E9C-101B-9397-08002B2CF9AE}" pid="9" name="MSIP_Label_f623742d-91ba-4558-9fa5-cc908b507967_Extended_MSFT_Method">
    <vt:lpwstr>Standard</vt:lpwstr>
  </property>
  <property fmtid="{D5CDD505-2E9C-101B-9397-08002B2CF9AE}" pid="10" name="Sensitivity">
    <vt:lpwstr>Controlled - Collaboration \ CUI Controlled - Collaboration</vt:lpwstr>
  </property>
  <property fmtid="{D5CDD505-2E9C-101B-9397-08002B2CF9AE}" pid="11" name="MediaServiceImageTags">
    <vt:lpwstr/>
  </property>
  <property fmtid="{D5CDD505-2E9C-101B-9397-08002B2CF9AE}" pid="12" name="MSIP_Label_0da06a35-f4a9-417e-b67a-7ae58f71156a_Enabled">
    <vt:lpwstr>true</vt:lpwstr>
  </property>
  <property fmtid="{D5CDD505-2E9C-101B-9397-08002B2CF9AE}" pid="13" name="MSIP_Label_0da06a35-f4a9-417e-b67a-7ae58f71156a_SetDate">
    <vt:lpwstr>2025-05-08T13:36:11Z</vt:lpwstr>
  </property>
  <property fmtid="{D5CDD505-2E9C-101B-9397-08002B2CF9AE}" pid="14" name="MSIP_Label_0da06a35-f4a9-417e-b67a-7ae58f71156a_Method">
    <vt:lpwstr>Standard</vt:lpwstr>
  </property>
  <property fmtid="{D5CDD505-2E9C-101B-9397-08002B2CF9AE}" pid="15" name="MSIP_Label_0da06a35-f4a9-417e-b67a-7ae58f71156a_Name">
    <vt:lpwstr>Controlled_Child_01</vt:lpwstr>
  </property>
  <property fmtid="{D5CDD505-2E9C-101B-9397-08002B2CF9AE}" pid="16" name="MSIP_Label_0da06a35-f4a9-417e-b67a-7ae58f71156a_SiteId">
    <vt:lpwstr>102d0191-eeae-4761-b1cb-1a83e86ef445</vt:lpwstr>
  </property>
  <property fmtid="{D5CDD505-2E9C-101B-9397-08002B2CF9AE}" pid="17" name="MSIP_Label_0da06a35-f4a9-417e-b67a-7ae58f71156a_ActionId">
    <vt:lpwstr>b77fce7c-532c-4c48-aa00-4b5c1b9356d1</vt:lpwstr>
  </property>
  <property fmtid="{D5CDD505-2E9C-101B-9397-08002B2CF9AE}" pid="18" name="MSIP_Label_0da06a35-f4a9-417e-b67a-7ae58f71156a_ContentBits">
    <vt:lpwstr>0</vt:lpwstr>
  </property>
  <property fmtid="{D5CDD505-2E9C-101B-9397-08002B2CF9AE}" pid="19" name="MSIP_Label_0da06a35-f4a9-417e-b67a-7ae58f71156a_Tag">
    <vt:lpwstr>10, 3, 0, 2</vt:lpwstr>
  </property>
  <property fmtid="{D5CDD505-2E9C-101B-9397-08002B2CF9AE}" pid="20" name="TaxCatchAll">
    <vt:lpwstr/>
  </property>
</Properties>
</file>