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5"/>
  </p:sldMasterIdLst>
  <p:notesMasterIdLst>
    <p:notesMasterId r:id="rId7"/>
  </p:notesMasterIdLst>
  <p:sldIdLst>
    <p:sldId id="2147483622"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C5C23-43E6-78D6-E6F9-1B5794E7C711}" name="Magney, Nicole A CTR (USA)" initials="NM" userId="S::nicole.a.magney.ctr@mail.mil::fcadb6b0-6fb1-4af0-bb97-3bd2f344916c" providerId="AD"/>
  <p188:author id="{D75C9C77-A225-5707-AC14-7D364A050D63}" name="Leap, Samantha L CTR OSD OUSD A-S (USA)" initials="L(" userId="S::samantha.l.leap.ctr@mail.mil::111cfa11-3341-4493-b3af-231653dfec7b" providerId="AD"/>
  <p188:author id="{1513C67D-2539-C976-1BA6-47E460DC6D7D}" name="Brock, Jeffrey A CTR OSD OUSD A-S (USA)" initials="" userId="S::jeffrey.a.brock6.ctr@mail.mil::7bda936a-023e-4234-89ff-36cc45da26ce" providerId="AD"/>
  <p188:author id="{5DDACF9B-057A-BA4A-5AAD-B59C838FD599}" name="Hoydich, Zachariah P CTR OSD OUSD A-S (USA)" initials="ZH" userId="S::zachariah.p.hoydich.ctr@mail.mil::f498d271-4bec-4ad6-83bc-c2801656f0c6" providerId="AD"/>
  <p188:author id="{C0C3B8A4-0426-DBA6-6B56-5951494ACAF1}" name="Mannarino, Michael A CTR OSD OUSD A-S (USA)" initials="M(" userId="S::michael.a.mannarino10.ctr@mail.mil::0480618c-7c7a-42de-b921-1c5cf8d839e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280"/>
    <a:srgbClr val="AEBFD3"/>
    <a:srgbClr val="5469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09" autoAdjust="0"/>
  </p:normalViewPr>
  <p:slideViewPr>
    <p:cSldViewPr snapToGrid="0">
      <p:cViewPr varScale="1">
        <p:scale>
          <a:sx n="61" d="100"/>
          <a:sy n="61" d="100"/>
        </p:scale>
        <p:origin x="1493"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8/10/relationships/authors" Target="author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ableStyles" Target="tableStyles.xml"/><Relationship Id="rId5" Type="http://schemas.openxmlformats.org/officeDocument/2006/relationships/slideMaster" Target="slideMasters/slideMaster1.xml"/><Relationship Id="rId10"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51465EC-1237-49C2-8967-9EAE1AEAAE3C}" type="datetimeFigureOut">
              <a:rPr lang="en-US" smtClean="0"/>
              <a:t>5/6/2026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6759CA-A943-492D-A197-818BA88CBCE5}" type="slidenum">
              <a:rPr lang="en-US" smtClean="0"/>
              <a:t>‹#›</a:t>
            </a:fld>
            <a:endParaRPr lang="en-US"/>
          </a:p>
        </p:txBody>
      </p:sp>
    </p:spTree>
    <p:extLst>
      <p:ext uri="{BB962C8B-B14F-4D97-AF65-F5344CB8AC3E}">
        <p14:creationId xmlns:p14="http://schemas.microsoft.com/office/powerpoint/2010/main" val="3526163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2F516-9BED-26DE-E529-409EB720BC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7E1CB6-C66F-C847-76B7-13F68FAB60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B8883A-4D94-A129-D15C-E1D6D12B6AE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solidFill>
                  <a:prstClr val="black"/>
                </a:solidFill>
                <a:latin typeface="+mn-lt"/>
                <a:ea typeface="Calibri"/>
              </a:rPr>
              <a:t>Market Demand and Supply Example: </a:t>
            </a:r>
            <a:r>
              <a:rPr lang="en-US" dirty="0" err="1">
                <a:solidFill>
                  <a:prstClr val="black"/>
                </a:solidFill>
                <a:latin typeface="+mn-lt"/>
                <a:ea typeface="Calibri"/>
              </a:rPr>
              <a:t>DoW</a:t>
            </a:r>
            <a:r>
              <a:rPr lang="en-US" dirty="0">
                <a:solidFill>
                  <a:prstClr val="black"/>
                </a:solidFill>
                <a:latin typeface="+mn-lt"/>
                <a:ea typeface="Calibri"/>
              </a:rPr>
              <a:t> Demand: 10k Tons, Market Supply 6k Tons, Investment Increase 2k Tons     //  If not quantitative enter qualitative (one sentence)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Project/Performer Category Options:</a:t>
            </a:r>
          </a:p>
          <a:p>
            <a:pPr marL="171450" indent="-171450">
              <a:buFont typeface="Arial" panose="020B0604020202020204" pitchFamily="34" charset="0"/>
              <a:buChar char="•"/>
            </a:pPr>
            <a:r>
              <a:rPr lang="en-US" dirty="0"/>
              <a:t>Privately Owned</a:t>
            </a:r>
          </a:p>
          <a:p>
            <a:pPr marL="171450" indent="-171450">
              <a:buFont typeface="Arial" panose="020B0604020202020204" pitchFamily="34" charset="0"/>
              <a:buChar char="•"/>
            </a:pPr>
            <a:r>
              <a:rPr lang="en-US" dirty="0"/>
              <a:t>Publicly Traded</a:t>
            </a:r>
          </a:p>
          <a:p>
            <a:pPr marL="171450" indent="-171450">
              <a:buFont typeface="Arial" panose="020B0604020202020204" pitchFamily="34" charset="0"/>
              <a:buChar char="•"/>
            </a:pPr>
            <a:r>
              <a:rPr lang="en-US" dirty="0"/>
              <a:t>Publicly Traded (Parent Company)</a:t>
            </a:r>
          </a:p>
          <a:p>
            <a:pPr marL="171450" indent="-171450">
              <a:buFont typeface="Arial" panose="020B0604020202020204" pitchFamily="34" charset="0"/>
              <a:buChar char="•"/>
            </a:pPr>
            <a:r>
              <a:rPr lang="en-US" dirty="0"/>
              <a:t>Workforce (WF), 501c, State and Local Entities</a:t>
            </a:r>
          </a:p>
          <a:p>
            <a:pPr marL="171450" indent="-171450">
              <a:buFont typeface="Arial" panose="020B0604020202020204" pitchFamily="34" charset="0"/>
              <a:buChar char="•"/>
            </a:pPr>
            <a:r>
              <a:rPr lang="en-US" dirty="0"/>
              <a:t>Organic Industrial Base (OIB) &amp; Interagency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Equity/Debt Rationale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equity/debt not recommended (exempt), put: Exempted Entity (Type of Entity, see below list)</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prstClr val="black"/>
                </a:solidFill>
                <a:latin typeface="Calibri" panose="020F0502020204030204"/>
                <a:ea typeface="Calibri" panose="020F0502020204030204"/>
                <a:cs typeface="Calibri" panose="020F0502020204030204"/>
              </a:rPr>
              <a:t>Services contracts</a:t>
            </a:r>
          </a:p>
          <a:p>
            <a:pPr marL="742950" lvl="1" indent="-285750">
              <a:buFont typeface="Arial"/>
              <a:buChar char="•"/>
              <a:defRPr/>
            </a:pPr>
            <a:r>
              <a:rPr lang="en-US" dirty="0">
                <a:solidFill>
                  <a:prstClr val="black"/>
                </a:solidFill>
              </a:rPr>
              <a:t>Systems Engineering and Technical Assistance (SETA) support contracts</a:t>
            </a:r>
            <a:endParaRPr lang="en-US" dirty="0"/>
          </a:p>
          <a:p>
            <a:pPr marL="742950" lvl="1" indent="-285750">
              <a:buFont typeface="Arial"/>
              <a:buChar char="•"/>
              <a:defRPr/>
            </a:pPr>
            <a:r>
              <a:rPr lang="en-US" dirty="0" err="1">
                <a:solidFill>
                  <a:prstClr val="black"/>
                </a:solidFill>
              </a:rPr>
              <a:t>DoW</a:t>
            </a:r>
            <a:r>
              <a:rPr lang="en-US" dirty="0">
                <a:solidFill>
                  <a:prstClr val="black"/>
                </a:solidFill>
              </a:rPr>
              <a:t> Service Components, Warfare Centers, and Labs</a:t>
            </a:r>
            <a:endParaRPr lang="en-US" dirty="0"/>
          </a:p>
          <a:p>
            <a:pPr marL="742950" lvl="1" indent="-285750">
              <a:buFont typeface="Arial"/>
              <a:buChar char="•"/>
              <a:defRPr/>
            </a:pPr>
            <a:r>
              <a:rPr lang="en-US" dirty="0">
                <a:solidFill>
                  <a:prstClr val="black"/>
                </a:solidFill>
              </a:rPr>
              <a:t>Non-</a:t>
            </a:r>
            <a:r>
              <a:rPr lang="en-US" dirty="0" err="1">
                <a:solidFill>
                  <a:prstClr val="black"/>
                </a:solidFill>
              </a:rPr>
              <a:t>DoW</a:t>
            </a:r>
            <a:r>
              <a:rPr lang="en-US" dirty="0">
                <a:solidFill>
                  <a:prstClr val="black"/>
                </a:solidFill>
              </a:rPr>
              <a:t> Federal Organizations and Labs</a:t>
            </a:r>
            <a:endParaRPr lang="en-US" dirty="0"/>
          </a:p>
          <a:p>
            <a:pPr marL="742950" lvl="1" indent="-285750">
              <a:buFont typeface="Arial"/>
              <a:buChar char="•"/>
              <a:defRPr/>
            </a:pPr>
            <a:r>
              <a:rPr lang="en-US" dirty="0">
                <a:solidFill>
                  <a:prstClr val="black"/>
                </a:solidFill>
              </a:rPr>
              <a:t>Academic Institutions</a:t>
            </a:r>
            <a:endParaRPr lang="en-US" dirty="0"/>
          </a:p>
          <a:p>
            <a:pPr marL="742950" lvl="1" indent="-285750">
              <a:buFont typeface="Arial"/>
              <a:buChar char="•"/>
              <a:defRPr/>
            </a:pPr>
            <a:r>
              <a:rPr lang="en-US" dirty="0" err="1">
                <a:solidFill>
                  <a:prstClr val="black"/>
                </a:solidFill>
              </a:rPr>
              <a:t>DoW</a:t>
            </a:r>
            <a:r>
              <a:rPr lang="en-US" dirty="0">
                <a:solidFill>
                  <a:prstClr val="black"/>
                </a:solidFill>
              </a:rPr>
              <a:t> University Affiliated Research Centers</a:t>
            </a:r>
            <a:endParaRPr lang="en-US" dirty="0"/>
          </a:p>
          <a:p>
            <a:pPr marL="742950" lvl="1" indent="-285750">
              <a:buFont typeface="Arial"/>
              <a:buChar char="•"/>
              <a:defRPr/>
            </a:pPr>
            <a:r>
              <a:rPr lang="en-US" dirty="0">
                <a:solidFill>
                  <a:prstClr val="black"/>
                </a:solidFill>
              </a:rPr>
              <a:t>Non-profit Organizations</a:t>
            </a:r>
            <a:endParaRPr lang="en-US" dirty="0"/>
          </a:p>
          <a:p>
            <a:pPr marL="742950" lvl="1" indent="-285750">
              <a:buFont typeface="Arial"/>
              <a:buChar char="•"/>
              <a:defRPr/>
            </a:pPr>
            <a:r>
              <a:rPr lang="en-US" dirty="0">
                <a:solidFill>
                  <a:prstClr val="black"/>
                </a:solidFill>
              </a:rPr>
              <a:t>State and Local Municipalities </a:t>
            </a:r>
            <a:endParaRPr kumimoji="0" lang="en-US" sz="1200" b="0" i="0" u="none" strike="noStrike" kern="1200" cap="none" spc="0" normalizeH="0" baseline="0" dirty="0">
              <a:ln>
                <a:noFill/>
              </a:ln>
              <a:solidFill>
                <a:schemeClr val="tx1"/>
              </a:solidFill>
              <a:effectLst/>
              <a:uLnTx/>
              <a:uFillTx/>
              <a:latin typeface="+mn-lt"/>
              <a:ea typeface="+mn-ea"/>
              <a:cs typeface="+mn-cs"/>
            </a:endParaRPr>
          </a:p>
          <a:p>
            <a:pPr marL="285750" lvl="0" indent="-285750">
              <a:buFont typeface="Arial"/>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equity/deb not recommended (not exempt): free text rationale</a:t>
            </a:r>
          </a:p>
          <a:p>
            <a:pPr marL="742950" lvl="1" indent="-285750">
              <a:buFont typeface="Arial"/>
              <a:buChar char="•"/>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If equity/debt recommended: free text rationale</a:t>
            </a:r>
          </a:p>
          <a:p>
            <a:pPr marL="742950" lvl="1" indent="-285750">
              <a:buFont typeface="Arial"/>
              <a:buChar char="•"/>
              <a:defRPr/>
            </a:pPr>
            <a:r>
              <a:rPr lang="en-US" dirty="0">
                <a:solidFill>
                  <a:prstClr val="black"/>
                </a:solidFill>
                <a:latin typeface="Calibri" panose="020F0502020204030204"/>
                <a:ea typeface="Calibri"/>
                <a:cs typeface="Calibri"/>
              </a:rPr>
              <a:t>If other incentives recommended, note which &amp; why: </a:t>
            </a:r>
            <a:endParaRPr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200150" lvl="2" indent="-285750">
              <a:buFont typeface="Arial"/>
              <a:buChar char="•"/>
              <a:defRPr/>
            </a:pPr>
            <a:r>
              <a:rPr lang="en-US" dirty="0">
                <a:solidFill>
                  <a:prstClr val="black"/>
                </a:solidFill>
              </a:rPr>
              <a:t>Simple Agreements for Future Equity</a:t>
            </a:r>
            <a:endParaRPr lang="en-US" dirty="0"/>
          </a:p>
          <a:p>
            <a:pPr marL="1200150" lvl="2" indent="-285750">
              <a:buFont typeface="Arial"/>
              <a:buChar char="•"/>
              <a:defRPr/>
            </a:pPr>
            <a:r>
              <a:rPr lang="en-US" dirty="0">
                <a:solidFill>
                  <a:prstClr val="black"/>
                </a:solidFill>
              </a:rPr>
              <a:t>Convertible Note</a:t>
            </a:r>
            <a:endParaRPr lang="en-US" dirty="0"/>
          </a:p>
          <a:p>
            <a:pPr marL="1200150" lvl="2" indent="-285750">
              <a:buFont typeface="Arial"/>
              <a:buChar char="•"/>
              <a:defRPr/>
            </a:pPr>
            <a:r>
              <a:rPr lang="en-US" dirty="0">
                <a:solidFill>
                  <a:prstClr val="black"/>
                </a:solidFill>
              </a:rPr>
              <a:t>Percent-of-Revenue (royalty or revenue share) agreement in a company and/or a specific product line; to include convertible revenue share and royalty + warrant type agreements</a:t>
            </a:r>
            <a:endParaRPr lang="en-US" dirty="0"/>
          </a:p>
          <a:p>
            <a:pPr marL="1200150" lvl="2" indent="-285750">
              <a:buFont typeface="Arial"/>
              <a:buChar char="•"/>
              <a:defRPr/>
            </a:pPr>
            <a:r>
              <a:rPr lang="en-US" dirty="0">
                <a:solidFill>
                  <a:prstClr val="black"/>
                </a:solidFill>
              </a:rPr>
              <a:t>Offtake agreements at a guaranteed price point; to include equity-linked offtake</a:t>
            </a:r>
            <a:endParaRPr lang="en-US" dirty="0">
              <a:solidFill>
                <a:prstClr val="black"/>
              </a:solidFill>
              <a:latin typeface="Aptos"/>
              <a:ea typeface="Calibri" panose="020F0502020204030204"/>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Funding &amp; Funding Requested: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For the Proposed Solution to the Request for Solution/Statement of Need, identify the $Total Amount of Funding Requested.  If Overall Solution goes beyond currently identified funding to achieve the fully desired outcomes, please include subsequent project Increments with Rough Order of Magnitude (ROM) Additional funding by Government Fiscal Year (FY).  *NOTE – Government FY (1 Oct to 30 Sep); Example – FY2026 (1 Oct 2025 – 30 Sep 2026).</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Operational &amp; Military Impact Options: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Warfighting Capability: Does your project measurably increase the capability of a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a:cs typeface="Calibri"/>
              </a:rPr>
              <a:t>PoR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 or does it provide a new capability?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Technology Maturation: Does your project raise the TRL level of a widget or manufacturing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Sustainment Efficiency: Does your project make it more cost effective and require less lead time to sustain a product/system?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Technology Transition: Does your project assist with the transition of a widget or manufacturing process from a protype stage to operational readiness?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Operational Availability: Does your project increase the operational availability or a capability or system for the warfighter?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Surge Capacity: Does your project create additional surge capacity for a critical system or </a:t>
            </a:r>
            <a:r>
              <a:rPr kumimoji="0" lang="en-US" sz="1200" b="0" i="0" u="none" strike="noStrike" kern="1200" cap="none" spc="0" normalizeH="0" baseline="0" noProof="0" dirty="0" err="1">
                <a:ln>
                  <a:noFill/>
                </a:ln>
                <a:solidFill>
                  <a:prstClr val="black"/>
                </a:solidFill>
                <a:effectLst/>
                <a:uLnTx/>
                <a:uFillTx/>
                <a:latin typeface="Calibri" panose="020F0502020204030204"/>
                <a:ea typeface="Calibri"/>
                <a:cs typeface="Calibri"/>
              </a:rPr>
              <a:t>PoR</a:t>
            </a: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OIB Capacity: Does your project increase the capacity or capability of the OIB?</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sng"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mn-ea"/>
                <a:cs typeface="+mn-cs"/>
              </a:rPr>
              <a:t>Industrial &amp; Market Impact Options:</a:t>
            </a:r>
            <a:endParaRPr kumimoji="0" lang="en-US" sz="1200" b="1" i="0" u="sng"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Throughput Increase: Is your project increasing manufacturing capacity (example: number of 155's per month)?</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Tech Transition: Is your project transitioning a new widget or process to market?</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Domestic Production: Is your project reshoring production capabilities that aren’t currently available, or are not available at adequate production capacity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Market Diversification: Is your project qualifying a new vendor/supplier, eliminating dependence on a sole source supplier?</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Capital Efficiency: Is your project decreasing the capital costs to produce a widget (making said widget more attractive for industry to produce = higher margins)?</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Cost Stability: Does your project allow </a:t>
            </a:r>
            <a:r>
              <a:rPr kumimoji="0" lang="en-US" sz="1200" b="0" i="0" u="none" strike="noStrike" kern="1200" cap="none" spc="0" normalizeH="0" baseline="0" noProof="0" dirty="0" err="1">
                <a:ln>
                  <a:noFill/>
                </a:ln>
                <a:solidFill>
                  <a:prstClr val="black"/>
                </a:solidFill>
                <a:effectLst/>
                <a:uLnTx/>
                <a:uFillTx/>
                <a:latin typeface="Calibri" panose="020F0502020204030204"/>
                <a:ea typeface="+mn-ea"/>
                <a:cs typeface="+mn-cs"/>
              </a:rPr>
              <a:t>DoW</a:t>
            </a: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 to purchase a widget at a reliable cost?</a:t>
            </a: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Adoption Velocity: Does your project decrease the time for industry to adopt a certain widget or manufacturing process?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Material Availability: Does your project decrease lead-times or increase the availability of a type of material or piece of equipment?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Calibri"/>
                <a:cs typeface="Calibri"/>
              </a:rPr>
              <a:t>Contract Types Options: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Procurement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Equity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 Revenue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black"/>
                </a:solidFill>
                <a:effectLst/>
                <a:uLnTx/>
                <a:uFillTx/>
                <a:latin typeface="Calibri" panose="020F0502020204030204"/>
                <a:ea typeface="Calibri"/>
                <a:cs typeface="Calibri"/>
              </a:rPr>
              <a:t>Contract Vehicles Options: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OTA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FAR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Calibri"/>
                <a:cs typeface="Calibri"/>
              </a:rPr>
              <a:t>TIA</a:t>
            </a:r>
            <a:endParaRPr lang="en-US" dirty="0">
              <a:solidFill>
                <a:prstClr val="black"/>
              </a:solidFill>
              <a:latin typeface="Calibri" panose="020F0502020204030204"/>
              <a:ea typeface="Calibri"/>
              <a:cs typeface="Calibri"/>
            </a:endParaRPr>
          </a:p>
          <a:p>
            <a:pPr marR="0" algn="l" defTabSz="914400" rtl="0" eaLnBrk="1" fontAlgn="auto" latinLnBrk="0" hangingPunct="1">
              <a:lnSpc>
                <a:spcPct val="100000"/>
              </a:lnSpc>
              <a:spcBef>
                <a:spcPts val="0"/>
              </a:spcBef>
              <a:spcAft>
                <a:spcPts val="0"/>
              </a:spcAft>
              <a:buClrTx/>
              <a:buSzTx/>
              <a:tabLst/>
              <a:defRPr/>
            </a:pPr>
            <a:endParaRPr lang="en-US" sz="1200" b="0" i="0" u="none" strike="noStrike" kern="1200" cap="none" spc="0" normalizeH="0" baseline="0" noProof="0" dirty="0">
              <a:ln>
                <a:noFill/>
              </a:ln>
              <a:solidFill>
                <a:prstClr val="black"/>
              </a:solidFill>
              <a:effectLst/>
              <a:uLnTx/>
              <a:uFillTx/>
              <a:latin typeface="Aptos" panose="02110004020202020204"/>
              <a:ea typeface="Calibri"/>
              <a:cs typeface="Calibri"/>
            </a:endParaRPr>
          </a:p>
          <a:p>
            <a:endParaRPr lang="en-US" dirty="0"/>
          </a:p>
        </p:txBody>
      </p:sp>
      <p:sp>
        <p:nvSpPr>
          <p:cNvPr id="4" name="Slide Number Placeholder 3">
            <a:extLst>
              <a:ext uri="{FF2B5EF4-FFF2-40B4-BE49-F238E27FC236}">
                <a16:creationId xmlns:a16="http://schemas.microsoft.com/office/drawing/2014/main" id="{76122D27-2EFB-7D5E-57E7-D545F42668A5}"/>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3DB497C-79BA-43C5-930A-946BECE840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4145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over 1">
    <p:spTree>
      <p:nvGrpSpPr>
        <p:cNvPr id="1" name=""/>
        <p:cNvGrpSpPr/>
        <p:nvPr/>
      </p:nvGrpSpPr>
      <p:grpSpPr>
        <a:xfrm>
          <a:off x="0" y="0"/>
          <a:ext cx="0" cy="0"/>
          <a:chOff x="0" y="0"/>
          <a:chExt cx="0" cy="0"/>
        </a:xfrm>
      </p:grpSpPr>
      <p:pic>
        <p:nvPicPr>
          <p:cNvPr id="4" name="Picture 3" descr="A picture containing indoor&#10;&#10;AI-generated content may be incorrect.">
            <a:extLst>
              <a:ext uri="{FF2B5EF4-FFF2-40B4-BE49-F238E27FC236}">
                <a16:creationId xmlns:a16="http://schemas.microsoft.com/office/drawing/2014/main" id="{96860552-DE0E-5FBE-BA2E-5D13B8C6159E}"/>
              </a:ext>
            </a:extLst>
          </p:cNvPr>
          <p:cNvPicPr>
            <a:picLocks noChangeAspect="1"/>
          </p:cNvPicPr>
          <p:nvPr userDrawn="1"/>
        </p:nvPicPr>
        <p:blipFill>
          <a:blip r:embed="rId2"/>
          <a:srcRect l="10624" t="129" r="-3854" b="1375"/>
          <a:stretch/>
        </p:blipFill>
        <p:spPr>
          <a:xfrm flipH="1">
            <a:off x="2449286" y="0"/>
            <a:ext cx="9742714" cy="6866961"/>
          </a:xfrm>
          <a:prstGeom prst="rect">
            <a:avLst/>
          </a:prstGeom>
        </p:spPr>
      </p:pic>
      <p:pic>
        <p:nvPicPr>
          <p:cNvPr id="7" name="Picture 6" descr="A picture containing indoor&#10;&#10;AI-generated content may be incorrect.">
            <a:extLst>
              <a:ext uri="{FF2B5EF4-FFF2-40B4-BE49-F238E27FC236}">
                <a16:creationId xmlns:a16="http://schemas.microsoft.com/office/drawing/2014/main" id="{EE6973C7-6448-C238-0B2D-EFE756A7BC6A}"/>
              </a:ext>
            </a:extLst>
          </p:cNvPr>
          <p:cNvPicPr>
            <a:picLocks noChangeAspect="1"/>
          </p:cNvPicPr>
          <p:nvPr userDrawn="1"/>
        </p:nvPicPr>
        <p:blipFill>
          <a:blip r:embed="rId2"/>
          <a:srcRect l="59384"/>
          <a:stretch/>
        </p:blipFill>
        <p:spPr>
          <a:xfrm flipH="1">
            <a:off x="0" y="8968"/>
            <a:ext cx="4175185" cy="6858000"/>
          </a:xfrm>
          <a:prstGeom prst="rect">
            <a:avLst/>
          </a:prstGeom>
        </p:spPr>
      </p:pic>
      <p:sp>
        <p:nvSpPr>
          <p:cNvPr id="15" name="Rectangle 13">
            <a:extLst>
              <a:ext uri="{FF2B5EF4-FFF2-40B4-BE49-F238E27FC236}">
                <a16:creationId xmlns:a16="http://schemas.microsoft.com/office/drawing/2014/main" id="{E563B5DD-93CC-973A-90F2-70ED855CE675}"/>
              </a:ext>
            </a:extLst>
          </p:cNvPr>
          <p:cNvSpPr/>
          <p:nvPr userDrawn="1"/>
        </p:nvSpPr>
        <p:spPr>
          <a:xfrm>
            <a:off x="0" y="-8969"/>
            <a:ext cx="10167257" cy="6884897"/>
          </a:xfrm>
          <a:custGeom>
            <a:avLst/>
            <a:gdLst>
              <a:gd name="connsiteX0" fmla="*/ 0 w 11234057"/>
              <a:gd name="connsiteY0" fmla="*/ 0 h 6840064"/>
              <a:gd name="connsiteX1" fmla="*/ 11234057 w 11234057"/>
              <a:gd name="connsiteY1" fmla="*/ 0 h 6840064"/>
              <a:gd name="connsiteX2" fmla="*/ 11234057 w 11234057"/>
              <a:gd name="connsiteY2" fmla="*/ 6840064 h 6840064"/>
              <a:gd name="connsiteX3" fmla="*/ 0 w 11234057"/>
              <a:gd name="connsiteY3" fmla="*/ 6840064 h 6840064"/>
              <a:gd name="connsiteX4" fmla="*/ 0 w 11234057"/>
              <a:gd name="connsiteY4" fmla="*/ 0 h 6840064"/>
              <a:gd name="connsiteX0" fmla="*/ 0 w 11234057"/>
              <a:gd name="connsiteY0" fmla="*/ 0 h 6840064"/>
              <a:gd name="connsiteX1" fmla="*/ 6977743 w 11234057"/>
              <a:gd name="connsiteY1" fmla="*/ 1918 h 6840064"/>
              <a:gd name="connsiteX2" fmla="*/ 11234057 w 11234057"/>
              <a:gd name="connsiteY2" fmla="*/ 0 h 6840064"/>
              <a:gd name="connsiteX3" fmla="*/ 11234057 w 11234057"/>
              <a:gd name="connsiteY3" fmla="*/ 6840064 h 6840064"/>
              <a:gd name="connsiteX4" fmla="*/ 0 w 11234057"/>
              <a:gd name="connsiteY4" fmla="*/ 6840064 h 6840064"/>
              <a:gd name="connsiteX5" fmla="*/ 0 w 11234057"/>
              <a:gd name="connsiteY5" fmla="*/ 0 h 6840064"/>
              <a:gd name="connsiteX0" fmla="*/ 0 w 11234057"/>
              <a:gd name="connsiteY0" fmla="*/ 0 h 6840064"/>
              <a:gd name="connsiteX1" fmla="*/ 6977743 w 11234057"/>
              <a:gd name="connsiteY1" fmla="*/ 1918 h 6840064"/>
              <a:gd name="connsiteX2" fmla="*/ 11234057 w 11234057"/>
              <a:gd name="connsiteY2" fmla="*/ 6840064 h 6840064"/>
              <a:gd name="connsiteX3" fmla="*/ 0 w 11234057"/>
              <a:gd name="connsiteY3" fmla="*/ 6840064 h 6840064"/>
              <a:gd name="connsiteX4" fmla="*/ 0 w 11234057"/>
              <a:gd name="connsiteY4" fmla="*/ 0 h 6840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34057" h="6840064">
                <a:moveTo>
                  <a:pt x="0" y="0"/>
                </a:moveTo>
                <a:lnTo>
                  <a:pt x="6977743" y="1918"/>
                </a:lnTo>
                <a:lnTo>
                  <a:pt x="11234057" y="6840064"/>
                </a:lnTo>
                <a:lnTo>
                  <a:pt x="0" y="6840064"/>
                </a:lnTo>
                <a:lnTo>
                  <a:pt x="0" y="0"/>
                </a:lnTo>
                <a:close/>
              </a:path>
            </a:pathLst>
          </a:cu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DF40C4D-AD09-8153-6D96-0B7B2E1D7F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456529" y="488415"/>
            <a:ext cx="1076055" cy="1076055"/>
          </a:xfrm>
          <a:prstGeom prst="rect">
            <a:avLst/>
          </a:prstGeom>
        </p:spPr>
      </p:pic>
      <p:sp>
        <p:nvSpPr>
          <p:cNvPr id="11" name="Google Shape;76;p41">
            <a:extLst>
              <a:ext uri="{FF2B5EF4-FFF2-40B4-BE49-F238E27FC236}">
                <a16:creationId xmlns:a16="http://schemas.microsoft.com/office/drawing/2014/main" id="{F39E004A-40E8-C5EF-BAB1-02F32CFBFE7D}"/>
              </a:ext>
            </a:extLst>
          </p:cNvPr>
          <p:cNvSpPr txBox="1">
            <a:spLocks noGrp="1"/>
          </p:cNvSpPr>
          <p:nvPr>
            <p:ph type="title"/>
          </p:nvPr>
        </p:nvSpPr>
        <p:spPr>
          <a:xfrm>
            <a:off x="480120" y="1870046"/>
            <a:ext cx="6593779" cy="2031492"/>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SzPts val="4400"/>
              <a:buNone/>
              <a:defRPr sz="5000" b="1" i="0">
                <a:solidFill>
                  <a:schemeClr val="accent3"/>
                </a:solidFill>
                <a:latin typeface="Lato" panose="020F0502020204030203" pitchFamily="34" charset="0"/>
                <a:ea typeface="Lato" panose="020F0502020204030203" pitchFamily="34" charset="0"/>
                <a:cs typeface="Lato" panose="020F0502020204030203" pitchFamily="34" charset="0"/>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 name="Text Placeholder 11">
            <a:extLst>
              <a:ext uri="{FF2B5EF4-FFF2-40B4-BE49-F238E27FC236}">
                <a16:creationId xmlns:a16="http://schemas.microsoft.com/office/drawing/2014/main" id="{38E60680-0C31-B396-6F8C-4CCA17D60D50}"/>
              </a:ext>
            </a:extLst>
          </p:cNvPr>
          <p:cNvSpPr>
            <a:spLocks noGrp="1"/>
          </p:cNvSpPr>
          <p:nvPr>
            <p:ph type="body" sz="quarter" idx="10" hasCustomPrompt="1"/>
          </p:nvPr>
        </p:nvSpPr>
        <p:spPr>
          <a:xfrm>
            <a:off x="480120" y="4276270"/>
            <a:ext cx="6593108" cy="281521"/>
          </a:xfrm>
          <a:noFill/>
          <a:ln>
            <a:noFill/>
          </a:ln>
        </p:spPr>
        <p:txBody>
          <a:bodyPr lIns="0" tIns="0" rIns="0" bIns="0">
            <a:normAutofit/>
          </a:bodyPr>
          <a:lstStyle>
            <a:lvl1pPr marL="0" indent="0">
              <a:buNone/>
              <a:defRPr sz="1400">
                <a:solidFill>
                  <a:schemeClr val="accent3"/>
                </a:solidFill>
                <a:latin typeface="Lato" panose="020F0502020204030203" pitchFamily="34" charset="0"/>
                <a:ea typeface="Lato" panose="020F0502020204030203" pitchFamily="34" charset="0"/>
                <a:cs typeface="Lato" panose="020F0502020204030203" pitchFamily="34" charset="0"/>
              </a:defRPr>
            </a:lvl1pPr>
            <a:lvl2pPr marL="533400" indent="0">
              <a:buNone/>
              <a:defRPr>
                <a:solidFill>
                  <a:schemeClr val="bg1"/>
                </a:solidFill>
                <a:latin typeface="Arial" panose="020B0604020202020204" pitchFamily="34" charset="0"/>
                <a:ea typeface="Lato" panose="020F0502020204030203" pitchFamily="34" charset="0"/>
                <a:cs typeface="Arial" panose="020B0604020202020204" pitchFamily="34" charset="0"/>
              </a:defRPr>
            </a:lvl2pPr>
            <a:lvl3pPr marL="1016000" indent="0">
              <a:buNone/>
              <a:defRPr>
                <a:solidFill>
                  <a:schemeClr val="bg1"/>
                </a:solidFill>
                <a:latin typeface="Arial" panose="020B0604020202020204" pitchFamily="34" charset="0"/>
                <a:ea typeface="Lato" panose="020F0502020204030203" pitchFamily="34" charset="0"/>
                <a:cs typeface="Arial" panose="020B0604020202020204" pitchFamily="34" charset="0"/>
              </a:defRPr>
            </a:lvl3pPr>
            <a:lvl4pPr marL="1485900" indent="0">
              <a:buNone/>
              <a:defRPr>
                <a:solidFill>
                  <a:schemeClr val="bg1"/>
                </a:solidFill>
                <a:latin typeface="Arial" panose="020B0604020202020204" pitchFamily="34" charset="0"/>
                <a:ea typeface="Lato" panose="020F0502020204030203" pitchFamily="34" charset="0"/>
                <a:cs typeface="Arial" panose="020B0604020202020204" pitchFamily="34" charset="0"/>
              </a:defRPr>
            </a:lvl4pPr>
            <a:lvl5pPr marL="1943100" indent="0">
              <a:buNone/>
              <a:defRPr>
                <a:solidFill>
                  <a:schemeClr val="bg1"/>
                </a:solidFill>
                <a:latin typeface="Arial" panose="020B0604020202020204" pitchFamily="34" charset="0"/>
                <a:ea typeface="Lato" panose="020F0502020204030203" pitchFamily="34" charset="0"/>
                <a:cs typeface="Arial" panose="020B0604020202020204" pitchFamily="34" charset="0"/>
              </a:defRPr>
            </a:lvl5pPr>
          </a:lstStyle>
          <a:p>
            <a:pPr lvl="0"/>
            <a:r>
              <a:rPr lang="en-US"/>
              <a:t>Click to edit subtitle</a:t>
            </a:r>
          </a:p>
        </p:txBody>
      </p:sp>
      <p:cxnSp>
        <p:nvCxnSpPr>
          <p:cNvPr id="13" name="Straight Connector 12">
            <a:extLst>
              <a:ext uri="{FF2B5EF4-FFF2-40B4-BE49-F238E27FC236}">
                <a16:creationId xmlns:a16="http://schemas.microsoft.com/office/drawing/2014/main" id="{D92D3754-DCD4-6989-C480-A7595567850B}"/>
              </a:ext>
            </a:extLst>
          </p:cNvPr>
          <p:cNvCxnSpPr>
            <a:cxnSpLocks/>
          </p:cNvCxnSpPr>
          <p:nvPr userDrawn="1"/>
        </p:nvCxnSpPr>
        <p:spPr>
          <a:xfrm flipH="1">
            <a:off x="480791" y="4040862"/>
            <a:ext cx="6593108"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pic>
        <p:nvPicPr>
          <p:cNvPr id="3" name="Picture 2" descr="Text&#10;&#10;AI-generated content may be incorrect.">
            <a:extLst>
              <a:ext uri="{FF2B5EF4-FFF2-40B4-BE49-F238E27FC236}">
                <a16:creationId xmlns:a16="http://schemas.microsoft.com/office/drawing/2014/main" id="{0774F76E-FD0D-E62A-389E-8EA04183258B}"/>
              </a:ext>
            </a:extLst>
          </p:cNvPr>
          <p:cNvPicPr>
            <a:picLocks noChangeAspect="1"/>
          </p:cNvPicPr>
          <p:nvPr userDrawn="1"/>
        </p:nvPicPr>
        <p:blipFill>
          <a:blip r:embed="rId4"/>
          <a:stretch>
            <a:fillRect/>
          </a:stretch>
        </p:blipFill>
        <p:spPr>
          <a:xfrm>
            <a:off x="480120" y="5535560"/>
            <a:ext cx="3260081" cy="834025"/>
          </a:xfrm>
          <a:prstGeom prst="rect">
            <a:avLst/>
          </a:prstGeom>
        </p:spPr>
      </p:pic>
    </p:spTree>
    <p:extLst>
      <p:ext uri="{BB962C8B-B14F-4D97-AF65-F5344CB8AC3E}">
        <p14:creationId xmlns:p14="http://schemas.microsoft.com/office/powerpoint/2010/main" val="1801234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Inside 1">
    <p:spTree>
      <p:nvGrpSpPr>
        <p:cNvPr id="1" name=""/>
        <p:cNvGrpSpPr/>
        <p:nvPr/>
      </p:nvGrpSpPr>
      <p:grpSpPr>
        <a:xfrm>
          <a:off x="0" y="0"/>
          <a:ext cx="0" cy="0"/>
          <a:chOff x="0" y="0"/>
          <a:chExt cx="0" cy="0"/>
        </a:xfrm>
      </p:grpSpPr>
      <p:sp>
        <p:nvSpPr>
          <p:cNvPr id="8" name="Google Shape;76;p41">
            <a:extLst>
              <a:ext uri="{FF2B5EF4-FFF2-40B4-BE49-F238E27FC236}">
                <a16:creationId xmlns:a16="http://schemas.microsoft.com/office/drawing/2014/main" id="{FE02D9AC-CF5A-022A-F331-0CCA3A931FB5}"/>
              </a:ext>
            </a:extLst>
          </p:cNvPr>
          <p:cNvSpPr txBox="1">
            <a:spLocks noGrp="1"/>
          </p:cNvSpPr>
          <p:nvPr>
            <p:ph type="title"/>
          </p:nvPr>
        </p:nvSpPr>
        <p:spPr>
          <a:xfrm>
            <a:off x="439282" y="102095"/>
            <a:ext cx="8329482" cy="991952"/>
          </a:xfrm>
          <a:prstGeom prst="rect">
            <a:avLst/>
          </a:prstGeom>
          <a:noFill/>
          <a:ln>
            <a:noFill/>
          </a:ln>
        </p:spPr>
        <p:txBody>
          <a:bodyPr spcFirstLastPara="1" wrap="square" lIns="0" tIns="0" rIns="0" bIns="91440" anchor="b" anchorCtr="0">
            <a:normAutofit/>
          </a:bodyPr>
          <a:lstStyle>
            <a:lvl1pPr lvl="0" algn="l">
              <a:lnSpc>
                <a:spcPct val="90000"/>
              </a:lnSpc>
              <a:spcBef>
                <a:spcPts val="0"/>
              </a:spcBef>
              <a:spcAft>
                <a:spcPts val="0"/>
              </a:spcAft>
              <a:buSzPts val="4400"/>
              <a:buNone/>
              <a:defRPr sz="3200" b="1" i="0">
                <a:solidFill>
                  <a:schemeClr val="accent3"/>
                </a:solidFill>
                <a:latin typeface="Lato" panose="020F0502020204030203" pitchFamily="34" charset="0"/>
                <a:ea typeface="Lato" panose="020F0502020204030203" pitchFamily="34" charset="0"/>
                <a:cs typeface="Lato" panose="020F0502020204030203" pitchFamily="34" charset="0"/>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 name="Google Shape;79;p41">
            <a:extLst>
              <a:ext uri="{FF2B5EF4-FFF2-40B4-BE49-F238E27FC236}">
                <a16:creationId xmlns:a16="http://schemas.microsoft.com/office/drawing/2014/main" id="{65F67095-18FA-CB27-F51F-524C47C129C1}"/>
              </a:ext>
            </a:extLst>
          </p:cNvPr>
          <p:cNvSpPr txBox="1">
            <a:spLocks noGrp="1"/>
          </p:cNvSpPr>
          <p:nvPr>
            <p:ph type="body" idx="1"/>
          </p:nvPr>
        </p:nvSpPr>
        <p:spPr>
          <a:xfrm>
            <a:off x="457200" y="1672821"/>
            <a:ext cx="11277600" cy="4431198"/>
          </a:xfrm>
          <a:prstGeom prst="rect">
            <a:avLst/>
          </a:prstGeom>
          <a:noFill/>
          <a:ln>
            <a:noFill/>
          </a:ln>
        </p:spPr>
        <p:txBody>
          <a:bodyPr spcFirstLastPara="1" wrap="square" lIns="0" tIns="0" rIns="0" bIns="0" anchor="t" anchorCtr="0">
            <a:noAutofit/>
          </a:bodyPr>
          <a:lstStyle>
            <a:lvl1pPr marL="0" lvl="0" indent="0" algn="l">
              <a:lnSpc>
                <a:spcPct val="100000"/>
              </a:lnSpc>
              <a:spcBef>
                <a:spcPts val="0"/>
              </a:spcBef>
              <a:spcAft>
                <a:spcPts val="1200"/>
              </a:spcAft>
              <a:buClr>
                <a:schemeClr val="accent3"/>
              </a:buClr>
              <a:buSzPts val="1520"/>
              <a:buFont typeface="Noto Sans Symbols"/>
              <a:buNone/>
              <a:defRPr sz="1800">
                <a:latin typeface="Arial" panose="020B0604020202020204" pitchFamily="34" charset="0"/>
                <a:ea typeface="Lato" panose="020F0502020204030203" pitchFamily="34" charset="0"/>
                <a:cs typeface="Arial" panose="020B0604020202020204" pitchFamily="34" charset="0"/>
                <a:sym typeface="Arial"/>
              </a:defRPr>
            </a:lvl1pPr>
            <a:lvl2pPr marL="914400" lvl="1" indent="-325119" algn="l">
              <a:lnSpc>
                <a:spcPct val="90000"/>
              </a:lnSpc>
              <a:spcBef>
                <a:spcPts val="500"/>
              </a:spcBef>
              <a:spcAft>
                <a:spcPts val="0"/>
              </a:spcAft>
              <a:buClr>
                <a:schemeClr val="accent3"/>
              </a:buClr>
              <a:buSzPts val="1520"/>
              <a:buFont typeface="Noto Sans Symbols"/>
              <a:buChar char="▪"/>
              <a:defRPr sz="1600">
                <a:latin typeface="Arial"/>
                <a:ea typeface="Arial"/>
                <a:cs typeface="Arial"/>
                <a:sym typeface="Arial"/>
              </a:defRPr>
            </a:lvl2pPr>
            <a:lvl3pPr marL="1371600" lvl="2" indent="-325119" algn="l">
              <a:lnSpc>
                <a:spcPct val="90000"/>
              </a:lnSpc>
              <a:spcBef>
                <a:spcPts val="500"/>
              </a:spcBef>
              <a:spcAft>
                <a:spcPts val="0"/>
              </a:spcAft>
              <a:buClr>
                <a:schemeClr val="accent3"/>
              </a:buClr>
              <a:buSzPts val="1520"/>
              <a:buFont typeface="Noto Sans Symbols"/>
              <a:buChar char="▪"/>
              <a:defRPr sz="1600">
                <a:latin typeface="Arial"/>
                <a:ea typeface="Arial"/>
                <a:cs typeface="Arial"/>
                <a:sym typeface="Arial"/>
              </a:defRPr>
            </a:lvl3pPr>
            <a:lvl4pPr marL="1828800" lvl="3" indent="-325119" algn="l">
              <a:lnSpc>
                <a:spcPct val="90000"/>
              </a:lnSpc>
              <a:spcBef>
                <a:spcPts val="500"/>
              </a:spcBef>
              <a:spcAft>
                <a:spcPts val="0"/>
              </a:spcAft>
              <a:buClr>
                <a:schemeClr val="accent3"/>
              </a:buClr>
              <a:buSzPts val="1520"/>
              <a:buFont typeface="Noto Sans Symbols"/>
              <a:buChar char="▪"/>
              <a:defRPr sz="1600">
                <a:latin typeface="Arial"/>
                <a:ea typeface="Arial"/>
                <a:cs typeface="Arial"/>
                <a:sym typeface="Arial"/>
              </a:defRPr>
            </a:lvl4pPr>
            <a:lvl5pPr marL="2286000" lvl="4" indent="-325120" algn="l">
              <a:lnSpc>
                <a:spcPct val="90000"/>
              </a:lnSpc>
              <a:spcBef>
                <a:spcPts val="500"/>
              </a:spcBef>
              <a:spcAft>
                <a:spcPts val="0"/>
              </a:spcAft>
              <a:buClr>
                <a:schemeClr val="accent3"/>
              </a:buClr>
              <a:buSzPts val="1520"/>
              <a:buFont typeface="Noto Sans Symbols"/>
              <a:buChar char="▪"/>
              <a:defRPr sz="1600">
                <a:latin typeface="Arial"/>
                <a:ea typeface="Arial"/>
                <a:cs typeface="Arial"/>
                <a:sym typeface="Aria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17" name="Google Shape;38;g311e5ea8248_0_108">
            <a:extLst>
              <a:ext uri="{FF2B5EF4-FFF2-40B4-BE49-F238E27FC236}">
                <a16:creationId xmlns:a16="http://schemas.microsoft.com/office/drawing/2014/main" id="{6E013D1F-AB06-ABD3-A8E6-1C08B748F9E2}"/>
              </a:ext>
            </a:extLst>
          </p:cNvPr>
          <p:cNvSpPr/>
          <p:nvPr userDrawn="1"/>
        </p:nvSpPr>
        <p:spPr>
          <a:xfrm>
            <a:off x="0" y="6561220"/>
            <a:ext cx="12192000" cy="312900"/>
          </a:xfrm>
          <a:prstGeom prst="rect">
            <a:avLst/>
          </a:prstGeom>
          <a:gradFill flip="none" rotWithShape="1">
            <a:gsLst>
              <a:gs pos="0">
                <a:schemeClr val="tx2"/>
              </a:gs>
              <a:gs pos="100000">
                <a:schemeClr val="accent3"/>
              </a:gs>
            </a:gsLst>
            <a:lin ang="10800000" scaled="0"/>
            <a:tileRect/>
          </a:gra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 name="Google Shape;41;g311e5ea8248_0_108">
            <a:extLst>
              <a:ext uri="{FF2B5EF4-FFF2-40B4-BE49-F238E27FC236}">
                <a16:creationId xmlns:a16="http://schemas.microsoft.com/office/drawing/2014/main" id="{DF973E9C-E6B5-EAFE-9BCD-388E005A3150}"/>
              </a:ext>
            </a:extLst>
          </p:cNvPr>
          <p:cNvSpPr txBox="1"/>
          <p:nvPr userDrawn="1"/>
        </p:nvSpPr>
        <p:spPr>
          <a:xfrm>
            <a:off x="8768768" y="6545100"/>
            <a:ext cx="2966032" cy="329020"/>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rgbClr val="000000"/>
              </a:buClr>
              <a:buSzPts val="1100"/>
              <a:buFont typeface="Arial"/>
              <a:buNone/>
            </a:pPr>
            <a:fld id="{00000000-1234-1234-1234-123412341234}" type="slidenum">
              <a:rPr lang="en-US" sz="900" b="1" i="0" u="none" strike="noStrike" cap="none" smtClean="0">
                <a:solidFill>
                  <a:schemeClr val="bg1"/>
                </a:solidFill>
                <a:latin typeface="Lato" panose="020F0502020204030203" pitchFamily="34" charset="0"/>
                <a:ea typeface="Lato" panose="020F0502020204030203" pitchFamily="34" charset="0"/>
                <a:cs typeface="Lato" panose="020F0502020204030203" pitchFamily="34" charset="0"/>
                <a:sym typeface="Times New Roman"/>
              </a:rPr>
              <a:t>‹#›</a:t>
            </a:fld>
            <a:endParaRPr sz="900" b="1" i="0" u="none" strike="noStrike" cap="none">
              <a:solidFill>
                <a:schemeClr val="bg1"/>
              </a:solidFill>
              <a:latin typeface="Lato" panose="020F0502020204030203" pitchFamily="34" charset="0"/>
              <a:ea typeface="Lato" panose="020F0502020204030203" pitchFamily="34" charset="0"/>
              <a:cs typeface="Lato" panose="020F0502020204030203" pitchFamily="34" charset="0"/>
              <a:sym typeface="Times New Roman"/>
            </a:endParaRPr>
          </a:p>
        </p:txBody>
      </p:sp>
      <p:pic>
        <p:nvPicPr>
          <p:cNvPr id="12" name="Google Shape;75;g3348b4f1279_1_142">
            <a:extLst>
              <a:ext uri="{FF2B5EF4-FFF2-40B4-BE49-F238E27FC236}">
                <a16:creationId xmlns:a16="http://schemas.microsoft.com/office/drawing/2014/main" id="{16432326-E6FE-3D91-80EC-DD783F2E3CD5}"/>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10903781" y="190484"/>
            <a:ext cx="831021" cy="831021"/>
          </a:xfrm>
          <a:prstGeom prst="rect">
            <a:avLst/>
          </a:prstGeom>
          <a:noFill/>
          <a:ln>
            <a:noFill/>
          </a:ln>
        </p:spPr>
      </p:pic>
      <p:cxnSp>
        <p:nvCxnSpPr>
          <p:cNvPr id="13" name="Google Shape;76;g3348b4f1279_1_142">
            <a:extLst>
              <a:ext uri="{FF2B5EF4-FFF2-40B4-BE49-F238E27FC236}">
                <a16:creationId xmlns:a16="http://schemas.microsoft.com/office/drawing/2014/main" id="{EF39EEA8-7738-2DE8-45C5-6E6FBDEE1824}"/>
              </a:ext>
            </a:extLst>
          </p:cNvPr>
          <p:cNvCxnSpPr/>
          <p:nvPr/>
        </p:nvCxnSpPr>
        <p:spPr>
          <a:xfrm>
            <a:off x="10699785" y="203491"/>
            <a:ext cx="0" cy="809221"/>
          </a:xfrm>
          <a:prstGeom prst="straightConnector1">
            <a:avLst/>
          </a:prstGeom>
          <a:noFill/>
          <a:ln w="9525" cap="flat" cmpd="sng">
            <a:solidFill>
              <a:schemeClr val="accent2"/>
            </a:solidFill>
            <a:prstDash val="solid"/>
            <a:round/>
            <a:headEnd type="none" w="sm" len="sm"/>
            <a:tailEnd type="none" w="sm" len="sm"/>
          </a:ln>
        </p:spPr>
      </p:cxnSp>
      <p:pic>
        <p:nvPicPr>
          <p:cNvPr id="2" name="Picture 1" descr="Logo&#10;&#10;AI-generated content may be incorrect.">
            <a:extLst>
              <a:ext uri="{FF2B5EF4-FFF2-40B4-BE49-F238E27FC236}">
                <a16:creationId xmlns:a16="http://schemas.microsoft.com/office/drawing/2014/main" id="{3069AD8C-C656-1B55-DAD3-164933D92499}"/>
              </a:ext>
            </a:extLst>
          </p:cNvPr>
          <p:cNvPicPr>
            <a:picLocks noChangeAspect="1"/>
          </p:cNvPicPr>
          <p:nvPr userDrawn="1"/>
        </p:nvPicPr>
        <p:blipFill>
          <a:blip r:embed="rId3"/>
          <a:stretch>
            <a:fillRect/>
          </a:stretch>
        </p:blipFill>
        <p:spPr>
          <a:xfrm>
            <a:off x="9165383" y="119841"/>
            <a:ext cx="1534402" cy="1043693"/>
          </a:xfrm>
          <a:prstGeom prst="rect">
            <a:avLst/>
          </a:prstGeom>
        </p:spPr>
      </p:pic>
    </p:spTree>
    <p:extLst>
      <p:ext uri="{BB962C8B-B14F-4D97-AF65-F5344CB8AC3E}">
        <p14:creationId xmlns:p14="http://schemas.microsoft.com/office/powerpoint/2010/main" val="32805632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5368E5-D4BF-F285-3DE3-6D150ED21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545B6CF-B0F5-5081-81B6-7EFE20D60B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7B51D3-7562-702F-B590-90FDBA376C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endParaRPr lang="en-US"/>
          </a:p>
        </p:txBody>
      </p:sp>
      <p:sp>
        <p:nvSpPr>
          <p:cNvPr id="5" name="Footer Placeholder 4">
            <a:extLst>
              <a:ext uri="{FF2B5EF4-FFF2-40B4-BE49-F238E27FC236}">
                <a16:creationId xmlns:a16="http://schemas.microsoft.com/office/drawing/2014/main" id="{476BB8AE-AA96-E35A-90DB-B6F60265FB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Insert footer here</a:t>
            </a:r>
          </a:p>
        </p:txBody>
      </p:sp>
      <p:sp>
        <p:nvSpPr>
          <p:cNvPr id="6" name="Slide Number Placeholder 5">
            <a:extLst>
              <a:ext uri="{FF2B5EF4-FFF2-40B4-BE49-F238E27FC236}">
                <a16:creationId xmlns:a16="http://schemas.microsoft.com/office/drawing/2014/main" id="{EDEB577C-4070-2E48-2F75-3D2A12314A4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FB5762-E24B-C04E-934B-7E517E7BE0F5}" type="slidenum">
              <a:rPr lang="en-US" smtClean="0"/>
              <a:t>‹#›</a:t>
            </a:fld>
            <a:endParaRPr lang="en-US"/>
          </a:p>
        </p:txBody>
      </p:sp>
    </p:spTree>
    <p:extLst>
      <p:ext uri="{BB962C8B-B14F-4D97-AF65-F5344CB8AC3E}">
        <p14:creationId xmlns:p14="http://schemas.microsoft.com/office/powerpoint/2010/main" val="318346458"/>
      </p:ext>
    </p:extLst>
  </p:cSld>
  <p:clrMap bg1="lt1" tx1="dk1" bg2="lt2" tx2="dk2" accent1="accent1" accent2="accent2" accent3="accent3" accent4="accent4" accent5="accent5" accent6="accent6" hlink="hlink" folHlink="folHlink"/>
  <p:sldLayoutIdLst>
    <p:sldLayoutId id="2147483674" r:id="rId1"/>
    <p:sldLayoutId id="2147483675" r:id="rId2"/>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A150D-8449-A3F3-E23A-B9847DEECCC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E3FFA7F9-B08D-8BA3-8C6B-32D25C2C7675}"/>
              </a:ext>
            </a:extLst>
          </p:cNvPr>
          <p:cNvSpPr>
            <a:spLocks noGrp="1"/>
          </p:cNvSpPr>
          <p:nvPr>
            <p:ph type="title"/>
          </p:nvPr>
        </p:nvSpPr>
        <p:spPr>
          <a:xfrm>
            <a:off x="717615" y="226253"/>
            <a:ext cx="8329482" cy="593354"/>
          </a:xfrm>
        </p:spPr>
        <p:txBody>
          <a:bodyPr>
            <a:noAutofit/>
          </a:bodyPr>
          <a:lstStyle/>
          <a:p>
            <a:r>
              <a:rPr lang="en-US" sz="1800" dirty="0">
                <a:latin typeface="Lato"/>
                <a:ea typeface="Lato"/>
                <a:cs typeface="Lato"/>
              </a:rPr>
              <a:t>Warfighting Investments, Resourcing, and Execution (WIRE): </a:t>
            </a:r>
            <a:br>
              <a:rPr lang="en-US" sz="1800" dirty="0">
                <a:latin typeface="Lato"/>
                <a:ea typeface="Lato"/>
                <a:cs typeface="Lato"/>
              </a:rPr>
            </a:br>
            <a:r>
              <a:rPr lang="en-US" sz="1800" dirty="0">
                <a:latin typeface="Lato"/>
                <a:ea typeface="Lato"/>
                <a:cs typeface="Lato"/>
              </a:rPr>
              <a:t>Project Title (Insert Project/Proposed Solution Title)</a:t>
            </a:r>
          </a:p>
        </p:txBody>
      </p:sp>
      <p:cxnSp>
        <p:nvCxnSpPr>
          <p:cNvPr id="8" name="Straight Connector 7">
            <a:extLst>
              <a:ext uri="{FF2B5EF4-FFF2-40B4-BE49-F238E27FC236}">
                <a16:creationId xmlns:a16="http://schemas.microsoft.com/office/drawing/2014/main" id="{752F551A-E374-F79E-9061-ADDA2AEC027C}"/>
              </a:ext>
            </a:extLst>
          </p:cNvPr>
          <p:cNvCxnSpPr>
            <a:cxnSpLocks/>
          </p:cNvCxnSpPr>
          <p:nvPr/>
        </p:nvCxnSpPr>
        <p:spPr>
          <a:xfrm>
            <a:off x="0" y="1245337"/>
            <a:ext cx="12192000" cy="0"/>
          </a:xfrm>
          <a:prstGeom prst="line">
            <a:avLst/>
          </a:prstGeom>
          <a:noFill/>
          <a:ln w="19050" cap="flat" cmpd="sng" algn="ctr">
            <a:solidFill>
              <a:srgbClr val="254267"/>
            </a:solidFill>
            <a:prstDash val="solid"/>
            <a:miter lim="800000"/>
          </a:ln>
          <a:effectLst/>
        </p:spPr>
      </p:cxnSp>
      <p:cxnSp>
        <p:nvCxnSpPr>
          <p:cNvPr id="87" name="Straight Connector 86">
            <a:extLst>
              <a:ext uri="{FF2B5EF4-FFF2-40B4-BE49-F238E27FC236}">
                <a16:creationId xmlns:a16="http://schemas.microsoft.com/office/drawing/2014/main" id="{030269DA-7C6B-AED3-A8BA-527515A74130}"/>
              </a:ext>
            </a:extLst>
          </p:cNvPr>
          <p:cNvCxnSpPr>
            <a:cxnSpLocks/>
          </p:cNvCxnSpPr>
          <p:nvPr/>
        </p:nvCxnSpPr>
        <p:spPr>
          <a:xfrm>
            <a:off x="6090026" y="1243813"/>
            <a:ext cx="0" cy="5303520"/>
          </a:xfrm>
          <a:prstGeom prst="line">
            <a:avLst/>
          </a:prstGeom>
          <a:ln w="19050"/>
        </p:spPr>
        <p:style>
          <a:lnRef idx="1">
            <a:schemeClr val="dk1"/>
          </a:lnRef>
          <a:fillRef idx="0">
            <a:schemeClr val="dk1"/>
          </a:fillRef>
          <a:effectRef idx="0">
            <a:schemeClr val="dk1"/>
          </a:effectRef>
          <a:fontRef idx="minor">
            <a:schemeClr val="tx1"/>
          </a:fontRef>
        </p:style>
      </p:cxnSp>
      <p:sp>
        <p:nvSpPr>
          <p:cNvPr id="210" name="TextBox 209">
            <a:extLst>
              <a:ext uri="{FF2B5EF4-FFF2-40B4-BE49-F238E27FC236}">
                <a16:creationId xmlns:a16="http://schemas.microsoft.com/office/drawing/2014/main" id="{58407FD0-A974-689A-B6B3-18C36F708521}"/>
              </a:ext>
            </a:extLst>
          </p:cNvPr>
          <p:cNvSpPr txBox="1"/>
          <p:nvPr/>
        </p:nvSpPr>
        <p:spPr>
          <a:xfrm>
            <a:off x="5365338" y="968812"/>
            <a:ext cx="5295901" cy="25391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kumimoji="0" lang="en-US" sz="1050" b="1" i="0" u="none" strike="noStrike" kern="1200" cap="none" spc="0" normalizeH="0" baseline="0" noProof="0" dirty="0">
                <a:ln>
                  <a:noFill/>
                </a:ln>
                <a:effectLst/>
                <a:uLnTx/>
                <a:uFillTx/>
                <a:latin typeface="Open Sans"/>
                <a:ea typeface="Open Sans"/>
                <a:cs typeface="Open Sans"/>
              </a:rPr>
              <a:t>TPOC: </a:t>
            </a:r>
            <a:r>
              <a:rPr lang="en-US" sz="1050" dirty="0">
                <a:latin typeface="Open Sans"/>
                <a:ea typeface="Open Sans"/>
                <a:cs typeface="Open Sans"/>
              </a:rPr>
              <a:t>name</a:t>
            </a:r>
            <a:r>
              <a:rPr kumimoji="0" lang="en-US" sz="1050" b="0" i="0" u="none" strike="noStrike" kern="1200" cap="none" spc="0" normalizeH="0" baseline="0" noProof="0" dirty="0">
                <a:ln>
                  <a:noFill/>
                </a:ln>
                <a:effectLst/>
                <a:uLnTx/>
                <a:uFillTx/>
                <a:latin typeface="Open Sans"/>
                <a:ea typeface="Open Sans"/>
                <a:cs typeface="Open Sans"/>
              </a:rPr>
              <a:t>,</a:t>
            </a:r>
            <a:r>
              <a:rPr lang="en-US" sz="1050" dirty="0">
                <a:latin typeface="Open Sans"/>
                <a:ea typeface="Open Sans"/>
                <a:cs typeface="Open Sans"/>
              </a:rPr>
              <a:t> email</a:t>
            </a:r>
            <a:endParaRPr kumimoji="0" lang="en-US" sz="1050" b="0" i="0" u="none" strike="noStrike" kern="1200" cap="none" spc="0" normalizeH="0" baseline="0" noProof="0" dirty="0">
              <a:ln>
                <a:noFill/>
              </a:ln>
              <a:effectLst/>
              <a:uLnTx/>
              <a:uFillTx/>
              <a:latin typeface="Open Sans"/>
              <a:ea typeface="+mn-ea"/>
              <a:cs typeface="+mn-cs"/>
            </a:endParaRPr>
          </a:p>
        </p:txBody>
      </p:sp>
      <p:sp>
        <p:nvSpPr>
          <p:cNvPr id="232" name="TextBox 231">
            <a:extLst>
              <a:ext uri="{FF2B5EF4-FFF2-40B4-BE49-F238E27FC236}">
                <a16:creationId xmlns:a16="http://schemas.microsoft.com/office/drawing/2014/main" id="{FE9B41B5-9104-8246-84F4-46867031E076}"/>
              </a:ext>
            </a:extLst>
          </p:cNvPr>
          <p:cNvSpPr txBox="1"/>
          <p:nvPr/>
        </p:nvSpPr>
        <p:spPr>
          <a:xfrm>
            <a:off x="6132114" y="3970363"/>
            <a:ext cx="6059886" cy="205440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effectLst/>
                <a:uLnTx/>
                <a:uFillTx/>
                <a:latin typeface="Open Sans"/>
                <a:ea typeface="Open Sans"/>
                <a:cs typeface="Open Sans"/>
              </a:rPr>
              <a:t>Transition / Sustainment / Commercialization Plan:</a:t>
            </a:r>
            <a:endParaRPr kumimoji="0" lang="en-US" sz="1050" b="1" i="0" u="none" strike="noStrike" kern="1200" cap="none" spc="0" normalizeH="0" baseline="0" noProof="0" dirty="0">
              <a:ln>
                <a:noFill/>
              </a:ln>
              <a:effectLst/>
              <a:uLnTx/>
              <a:uFillTx/>
              <a:latin typeface="Open Sans"/>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ea typeface="Open Sans"/>
                <a:cs typeface="Open Sans"/>
              </a:rPr>
              <a:t>N</a:t>
            </a:r>
            <a:r>
              <a:rPr kumimoji="0" lang="en-US" sz="1050" b="0" i="0" u="none" strike="noStrike" kern="1200" cap="none" spc="0" normalizeH="0" baseline="0" noProof="0" dirty="0" err="1">
                <a:ln>
                  <a:noFill/>
                </a:ln>
                <a:effectLst/>
                <a:uLnTx/>
                <a:uFillTx/>
                <a:latin typeface="Open Sans"/>
                <a:ea typeface="Open Sans"/>
                <a:cs typeface="Open Sans"/>
              </a:rPr>
              <a:t>ote</a:t>
            </a:r>
            <a:r>
              <a:rPr kumimoji="0" lang="en-US" sz="1050" b="0" i="0" u="none" strike="noStrike" kern="1200" cap="none" spc="0" normalizeH="0" baseline="0" noProof="0" dirty="0">
                <a:ln>
                  <a:noFill/>
                </a:ln>
                <a:effectLst/>
                <a:uLnTx/>
                <a:uFillTx/>
                <a:latin typeface="Open Sans"/>
                <a:ea typeface="Open Sans"/>
                <a:cs typeface="Open Sans"/>
              </a:rPr>
              <a:t> specific Govt Program Office/POCs as well as any multi-Service transition/impact</a:t>
            </a:r>
            <a:r>
              <a:rPr lang="en-US" sz="1050" dirty="0">
                <a:latin typeface="Open Sans"/>
                <a:ea typeface="Open Sans"/>
                <a:cs typeface="Open Sans"/>
              </a:rPr>
              <a:t>/POCs</a:t>
            </a:r>
            <a:endParaRPr lang="en-US" sz="1050" b="0" i="0" u="none" strike="noStrike" kern="1200" cap="none" spc="0" normalizeH="0" baseline="0" noProof="0" dirty="0">
              <a:ln>
                <a:noFill/>
              </a:ln>
              <a:effectLst/>
              <a:uLnTx/>
              <a:uFillTx/>
              <a:latin typeface="Open Sans"/>
              <a:ea typeface="Open Sans"/>
              <a:cs typeface="Open Sans"/>
            </a:endParaRPr>
          </a:p>
          <a:p>
            <a:pPr marL="171450" indent="-171450">
              <a:spcAft>
                <a:spcPts val="300"/>
              </a:spcAft>
              <a:buFont typeface="Arial" panose="020B0604020202020204" pitchFamily="34" charset="0"/>
              <a:buChar char="•"/>
              <a:defRPr/>
            </a:pPr>
            <a:r>
              <a:rPr lang="en-US" sz="1050" dirty="0">
                <a:latin typeface="Open Sans"/>
                <a:ea typeface="Open Sans"/>
                <a:cs typeface="Open Sans"/>
              </a:rPr>
              <a:t>Note industry transition or commercialization strategy, if applicable</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effectLst/>
                <a:uLnTx/>
                <a:uFillTx/>
                <a:latin typeface="Open Sans"/>
                <a:ea typeface="+mn-ea"/>
                <a:cs typeface="+mn-cs"/>
              </a:rPr>
              <a:t>Project Risk Mitigation:</a:t>
            </a:r>
            <a:endParaRPr kumimoji="0" lang="en-US" sz="1050" b="1" i="0" u="none" strike="noStrike" kern="1200" cap="none" spc="0" normalizeH="0" baseline="0" noProof="0" dirty="0">
              <a:ln>
                <a:noFill/>
              </a:ln>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rPr>
              <a:t>Risks to project, not overall risks to supply chain</a:t>
            </a:r>
            <a:endParaRPr lang="en-US" sz="1050" b="0" i="0" u="none" strike="noStrike" kern="1200" cap="none" spc="0" normalizeH="0" baseline="0" noProof="0" dirty="0">
              <a:ln>
                <a:noFill/>
              </a:ln>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effectLst/>
                <a:uLnTx/>
                <a:uFillTx/>
                <a:latin typeface="Open Sans"/>
                <a:ea typeface="+mn-ea"/>
                <a:cs typeface="+mn-cs"/>
              </a:rPr>
              <a:t>Project Milestones:</a:t>
            </a:r>
            <a:endParaRPr lang="en-US" sz="1050" b="1" i="0" u="none" strike="noStrike" kern="1200" cap="none" spc="0" normalizeH="0" baseline="0" noProof="0" dirty="0">
              <a:ln>
                <a:noFill/>
              </a:ln>
              <a:effectLst/>
              <a:uLnTx/>
              <a:uFillTx/>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rPr>
              <a:t>[If Applicable] Construction Start: QX FYXX</a:t>
            </a: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rPr>
              <a:t>Initial Operating Capability: QX FYXX</a:t>
            </a:r>
            <a:endParaRPr lang="en-US" sz="1050" dirty="0">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rPr>
              <a:t>Full Operating Capability: QX FYXX</a:t>
            </a:r>
            <a:endParaRPr lang="en-US" sz="1050" dirty="0">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lang="en-US" sz="1050" dirty="0">
                <a:latin typeface="Open Sans"/>
              </a:rPr>
              <a:t>Transition: QX FYXX</a:t>
            </a:r>
            <a:endParaRPr lang="en-US" sz="1050" dirty="0">
              <a:latin typeface="Open Sans"/>
              <a:ea typeface="Open Sans"/>
              <a:cs typeface="Open Sans"/>
            </a:endParaRPr>
          </a:p>
        </p:txBody>
      </p:sp>
      <p:sp>
        <p:nvSpPr>
          <p:cNvPr id="4" name="TextBox 3">
            <a:extLst>
              <a:ext uri="{FF2B5EF4-FFF2-40B4-BE49-F238E27FC236}">
                <a16:creationId xmlns:a16="http://schemas.microsoft.com/office/drawing/2014/main" id="{2878B55A-34D8-B3F2-B519-9606FFE855F3}"/>
              </a:ext>
            </a:extLst>
          </p:cNvPr>
          <p:cNvSpPr txBox="1"/>
          <p:nvPr/>
        </p:nvSpPr>
        <p:spPr>
          <a:xfrm>
            <a:off x="0" y="1254837"/>
            <a:ext cx="6110970" cy="23314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effectLst/>
                <a:uLnTx/>
                <a:uFillTx/>
                <a:latin typeface="Open Sans"/>
                <a:ea typeface="Open Sans"/>
                <a:cs typeface="Open Sans"/>
              </a:rPr>
              <a:t>Performer (Place of Performance):  </a:t>
            </a:r>
            <a:r>
              <a:rPr kumimoji="0" lang="en-US" sz="1050" i="0" u="none" strike="noStrike" kern="1200" cap="none" spc="0" normalizeH="0" baseline="0" noProof="0" dirty="0">
                <a:ln>
                  <a:noFill/>
                </a:ln>
                <a:effectLst/>
                <a:uLnTx/>
                <a:uFillTx/>
                <a:latin typeface="Open Sans"/>
                <a:ea typeface="Open Sans"/>
                <a:cs typeface="Open Sans"/>
              </a:rPr>
              <a:t>Vendor Name (state in which project will be performed)</a:t>
            </a:r>
          </a:p>
          <a:p>
            <a:pPr>
              <a:spcAft>
                <a:spcPts val="400"/>
              </a:spcAft>
              <a:defRPr/>
            </a:pPr>
            <a:r>
              <a:rPr lang="en-US" sz="1050" b="1" dirty="0">
                <a:latin typeface="Open Sans"/>
                <a:ea typeface="Open Sans"/>
                <a:cs typeface="Open Sans"/>
              </a:rPr>
              <a:t>FY25 Revenue: </a:t>
            </a:r>
            <a:r>
              <a:rPr lang="en-US" sz="1050" dirty="0">
                <a:latin typeface="Open Sans"/>
                <a:ea typeface="Open Sans"/>
                <a:cs typeface="Open Sans"/>
              </a:rPr>
              <a:t>Overall: XX, </a:t>
            </a:r>
            <a:r>
              <a:rPr lang="en-US" sz="1050" dirty="0" err="1">
                <a:latin typeface="Open Sans"/>
                <a:ea typeface="Open Sans"/>
                <a:cs typeface="Open Sans"/>
              </a:rPr>
              <a:t>DoW</a:t>
            </a:r>
            <a:r>
              <a:rPr lang="en-US" sz="1050" dirty="0">
                <a:latin typeface="Open Sans"/>
                <a:ea typeface="Open Sans"/>
                <a:cs typeface="Open Sans"/>
              </a:rPr>
              <a:t>-Related: XX</a:t>
            </a:r>
          </a:p>
          <a:p>
            <a:pPr lvl="0">
              <a:spcAft>
                <a:spcPts val="400"/>
              </a:spcAft>
              <a:defRPr/>
            </a:pPr>
            <a:r>
              <a:rPr lang="en-US" sz="1050" b="1" dirty="0">
                <a:latin typeface="Open Sans"/>
                <a:ea typeface="Open Sans"/>
                <a:cs typeface="Open Sans"/>
              </a:rPr>
              <a:t>Most Recent Department of War (</a:t>
            </a:r>
            <a:r>
              <a:rPr lang="en-US" sz="1050" b="1" dirty="0" err="1">
                <a:latin typeface="Open Sans"/>
                <a:ea typeface="Open Sans"/>
                <a:cs typeface="Open Sans"/>
              </a:rPr>
              <a:t>DoW</a:t>
            </a:r>
            <a:r>
              <a:rPr lang="en-US" sz="1050" b="1" dirty="0">
                <a:latin typeface="Open Sans"/>
                <a:ea typeface="Open Sans"/>
                <a:cs typeface="Open Sans"/>
              </a:rPr>
              <a:t>) / Defense Industrial Base (DIB) Awards:</a:t>
            </a:r>
          </a:p>
          <a:p>
            <a:pPr marL="171450" lvl="0" indent="-171450">
              <a:spcAft>
                <a:spcPts val="400"/>
              </a:spcAft>
              <a:buFont typeface="Arial" panose="020B0604020202020204" pitchFamily="34" charset="0"/>
              <a:buChar char="•"/>
              <a:defRPr/>
            </a:pPr>
            <a:r>
              <a:rPr lang="en-US" sz="1050" dirty="0">
                <a:latin typeface="Open Sans"/>
                <a:ea typeface="Open Sans"/>
                <a:cs typeface="Open Sans"/>
              </a:rPr>
              <a:t>FYXX  ($XX.XM) – New thing X   - Status/ROI</a:t>
            </a:r>
          </a:p>
          <a:p>
            <a:pPr marL="171450" indent="-171450">
              <a:spcAft>
                <a:spcPts val="400"/>
              </a:spcAft>
              <a:buFont typeface="Arial" panose="020B0604020202020204" pitchFamily="34" charset="0"/>
              <a:buChar char="•"/>
              <a:defRPr/>
            </a:pPr>
            <a:r>
              <a:rPr lang="en-US" sz="1050" dirty="0">
                <a:latin typeface="Open Sans"/>
                <a:ea typeface="Open Sans"/>
                <a:cs typeface="Open Sans"/>
              </a:rPr>
              <a:t>FYXX  ($XX.XM) – New thing Y   - Status/ROI</a:t>
            </a:r>
          </a:p>
          <a:p>
            <a:pPr>
              <a:spcAft>
                <a:spcPts val="400"/>
              </a:spcAft>
              <a:defRPr/>
            </a:pPr>
            <a:r>
              <a:rPr lang="en-US" sz="1050" b="1" dirty="0" err="1">
                <a:latin typeface="Open Sans"/>
                <a:ea typeface="Open Sans"/>
                <a:cs typeface="Open Sans"/>
              </a:rPr>
              <a:t>DoW</a:t>
            </a:r>
            <a:r>
              <a:rPr lang="en-US" sz="1050" b="1" dirty="0">
                <a:latin typeface="Open Sans"/>
                <a:ea typeface="Open Sans"/>
                <a:cs typeface="Open Sans"/>
              </a:rPr>
              <a:t>/DIB Market Demand &amp; Supply: </a:t>
            </a:r>
            <a:r>
              <a:rPr lang="en-US" sz="1050" dirty="0">
                <a:latin typeface="Open Sans"/>
                <a:ea typeface="Open Sans"/>
                <a:cs typeface="Open Sans"/>
              </a:rPr>
              <a:t>(Quantity of need/buys per year vs Available Capacity Pre and Post Investment, see slide notes for format example)</a:t>
            </a:r>
          </a:p>
          <a:p>
            <a:pPr>
              <a:spcAft>
                <a:spcPts val="400"/>
              </a:spcAft>
              <a:defRPr/>
            </a:pPr>
            <a:r>
              <a:rPr lang="en-US" sz="1050" b="1" dirty="0">
                <a:latin typeface="Open Sans"/>
                <a:ea typeface="Open Sans"/>
                <a:cs typeface="Open Sans"/>
              </a:rPr>
              <a:t>Commercial Market Demand &amp; Supply: </a:t>
            </a:r>
            <a:r>
              <a:rPr lang="en-US" sz="1050" dirty="0">
                <a:latin typeface="Open Sans"/>
                <a:ea typeface="Open Sans"/>
                <a:cs typeface="Open Sans"/>
              </a:rPr>
              <a:t>(Quantity of need/buys per year)</a:t>
            </a:r>
          </a:p>
          <a:p>
            <a:pPr>
              <a:spcAft>
                <a:spcPts val="400"/>
              </a:spcAft>
              <a:defRPr/>
            </a:pPr>
            <a:r>
              <a:rPr lang="en-US" sz="1050" b="1" dirty="0">
                <a:latin typeface="Open Sans"/>
                <a:ea typeface="Open Sans"/>
                <a:cs typeface="Open Sans"/>
              </a:rPr>
              <a:t>Project/Performer Category: </a:t>
            </a:r>
            <a:r>
              <a:rPr lang="en-US" sz="1050" dirty="0">
                <a:latin typeface="Open Sans"/>
                <a:ea typeface="Open Sans"/>
                <a:cs typeface="Open Sans"/>
              </a:rPr>
              <a:t>(see slide notes for options) </a:t>
            </a:r>
          </a:p>
          <a:p>
            <a:pPr>
              <a:spcAft>
                <a:spcPts val="400"/>
              </a:spcAft>
              <a:defRPr/>
            </a:pPr>
            <a:r>
              <a:rPr lang="en-US" sz="1050" b="1" dirty="0">
                <a:latin typeface="Open Sans"/>
                <a:ea typeface="Open Sans"/>
                <a:cs typeface="Open Sans"/>
              </a:rPr>
              <a:t>Equity/Debt Recommendation:     Equity     </a:t>
            </a:r>
            <a:r>
              <a:rPr lang="en-US" sz="1050" dirty="0">
                <a:latin typeface="Open Sans"/>
                <a:ea typeface="Open Sans"/>
                <a:cs typeface="Open Sans"/>
              </a:rPr>
              <a:t>Debt     Other Incentive     Neither     Unsure </a:t>
            </a:r>
          </a:p>
          <a:p>
            <a:pPr>
              <a:spcAft>
                <a:spcPts val="400"/>
              </a:spcAft>
              <a:defRPr/>
            </a:pPr>
            <a:r>
              <a:rPr lang="en-US" sz="1050" b="1" dirty="0">
                <a:latin typeface="Open Sans"/>
                <a:ea typeface="Open Sans"/>
                <a:cs typeface="Open Sans"/>
              </a:rPr>
              <a:t>Equity/Debt Rationale: </a:t>
            </a:r>
            <a:r>
              <a:rPr lang="en-US" sz="1050" dirty="0">
                <a:latin typeface="Open Sans"/>
                <a:ea typeface="Open Sans"/>
                <a:cs typeface="Open Sans"/>
              </a:rPr>
              <a:t>(see slide notes for options)       </a:t>
            </a:r>
            <a:endParaRPr kumimoji="0" lang="en-US" sz="1050" i="0" u="none" strike="noStrike" kern="1200" cap="none" spc="0" normalizeH="0" baseline="0" noProof="0" dirty="0">
              <a:ln>
                <a:noFill/>
              </a:ln>
              <a:effectLst/>
              <a:uLnTx/>
              <a:uFillTx/>
              <a:latin typeface="Open Sans"/>
              <a:ea typeface="+mn-ea"/>
              <a:cs typeface="+mn-cs"/>
            </a:endParaRPr>
          </a:p>
        </p:txBody>
      </p:sp>
      <p:sp>
        <p:nvSpPr>
          <p:cNvPr id="5" name="TextBox 4">
            <a:extLst>
              <a:ext uri="{FF2B5EF4-FFF2-40B4-BE49-F238E27FC236}">
                <a16:creationId xmlns:a16="http://schemas.microsoft.com/office/drawing/2014/main" id="{DE58C860-FBDA-3943-C9FE-D21C8F1CE5DF}"/>
              </a:ext>
            </a:extLst>
          </p:cNvPr>
          <p:cNvSpPr txBox="1"/>
          <p:nvPr/>
        </p:nvSpPr>
        <p:spPr>
          <a:xfrm>
            <a:off x="14638" y="3961528"/>
            <a:ext cx="5944819" cy="1254189"/>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050" b="1" i="0" u="none" strike="noStrike" kern="1200" cap="none" spc="0" normalizeH="0" baseline="0" noProof="0" dirty="0">
                <a:ln>
                  <a:noFill/>
                </a:ln>
                <a:effectLst/>
                <a:uLnTx/>
                <a:uFillTx/>
                <a:latin typeface="Open Sans"/>
                <a:ea typeface="Open Sans"/>
                <a:cs typeface="Open Sans"/>
              </a:rPr>
              <a:t>Industrial Gap Addressed:</a:t>
            </a:r>
          </a:p>
          <a:p>
            <a:pPr marL="171450" indent="-171450">
              <a:spcAft>
                <a:spcPts val="300"/>
              </a:spcAft>
              <a:buFont typeface="Arial" panose="020B0604020202020204" pitchFamily="34" charset="0"/>
              <a:buChar char="•"/>
              <a:defRPr/>
            </a:pPr>
            <a:r>
              <a:rPr lang="en-US" sz="1050" dirty="0">
                <a:latin typeface="Open Sans"/>
                <a:ea typeface="Open Sans"/>
                <a:cs typeface="Open Sans"/>
              </a:rPr>
              <a:t>State high-level gap(s) addressed with this investment</a:t>
            </a:r>
          </a:p>
          <a:p>
            <a:pPr marR="0" lvl="0" algn="l" defTabSz="914400">
              <a:lnSpc>
                <a:spcPct val="100000"/>
              </a:lnSpc>
              <a:spcBef>
                <a:spcPts val="0"/>
              </a:spcBef>
              <a:spcAft>
                <a:spcPts val="300"/>
              </a:spcAft>
              <a:buClrTx/>
              <a:buSzTx/>
              <a:tabLst/>
              <a:defRPr/>
            </a:pPr>
            <a:r>
              <a:rPr kumimoji="0" lang="en-US" sz="1050" b="1" i="0" u="none" strike="noStrike" kern="1200" cap="none" spc="0" normalizeH="0" baseline="0" noProof="0" dirty="0">
                <a:ln>
                  <a:noFill/>
                </a:ln>
                <a:effectLst/>
                <a:uLnTx/>
                <a:uFillTx/>
                <a:latin typeface="Open Sans"/>
                <a:ea typeface="Open Sans"/>
                <a:cs typeface="Open Sans"/>
              </a:rPr>
              <a:t>What is the Department Buying?:</a:t>
            </a:r>
            <a:endParaRPr lang="en-US" sz="1050" dirty="0">
              <a:latin typeface="Open Sans"/>
              <a:ea typeface="Open Sans"/>
              <a:cs typeface="Open San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0" lang="en-US" sz="1050" b="0" i="0" u="none" strike="noStrike" kern="1200" cap="none" spc="0" normalizeH="0" baseline="0" noProof="0" dirty="0">
                <a:ln>
                  <a:noFill/>
                </a:ln>
                <a:effectLst/>
                <a:uLnTx/>
                <a:uFillTx/>
                <a:latin typeface="Open Sans"/>
                <a:ea typeface="Open Sans"/>
                <a:cs typeface="Open Sans"/>
              </a:rPr>
              <a:t>State specific capability/thing/equipment being proposed within the Solution. </a:t>
            </a:r>
            <a:endParaRPr lang="en-US" sz="1050" b="0" i="0" u="none" strike="noStrike" kern="1200" cap="none" spc="0" normalizeH="0" baseline="0" noProof="0" dirty="0">
              <a:ln>
                <a:noFill/>
              </a:ln>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US" sz="1050" b="1" i="0" u="none" strike="noStrike" kern="1200" cap="none" spc="0" normalizeH="0" baseline="0" noProof="0" dirty="0">
              <a:ln>
                <a:noFill/>
              </a:ln>
              <a:effectLst/>
              <a:uLnTx/>
              <a:uFillTx/>
              <a:latin typeface="Open Sans"/>
              <a:ea typeface="Open Sans"/>
              <a:cs typeface="Open Sans"/>
            </a:endParaRPr>
          </a:p>
          <a:p>
            <a:pPr marL="0" marR="0" lvl="0" indent="0" algn="l" defTabSz="914400" rtl="0" eaLnBrk="1" fontAlgn="auto" latinLnBrk="0" hangingPunct="1">
              <a:lnSpc>
                <a:spcPct val="100000"/>
              </a:lnSpc>
              <a:spcBef>
                <a:spcPts val="0"/>
              </a:spcBef>
              <a:spcAft>
                <a:spcPts val="800"/>
              </a:spcAft>
              <a:buClrTx/>
              <a:buSzTx/>
              <a:buFontTx/>
              <a:buNone/>
              <a:tabLst/>
              <a:defRPr/>
            </a:pPr>
            <a:endParaRPr kumimoji="0" lang="en-US" sz="1050" b="0" i="0" u="none" strike="noStrike" kern="1200" cap="none" spc="0" normalizeH="0" baseline="0" noProof="0" dirty="0">
              <a:ln>
                <a:noFill/>
              </a:ln>
              <a:effectLst/>
              <a:highlight>
                <a:srgbClr val="FFFF00"/>
              </a:highlight>
              <a:uLnTx/>
              <a:uFillTx/>
              <a:latin typeface="Open Sans"/>
              <a:ea typeface="Open Sans"/>
              <a:cs typeface="Open Sans"/>
            </a:endParaRPr>
          </a:p>
        </p:txBody>
      </p:sp>
      <p:cxnSp>
        <p:nvCxnSpPr>
          <p:cNvPr id="6" name="Straight Connector 5">
            <a:extLst>
              <a:ext uri="{FF2B5EF4-FFF2-40B4-BE49-F238E27FC236}">
                <a16:creationId xmlns:a16="http://schemas.microsoft.com/office/drawing/2014/main" id="{9386BA9C-34B0-26E5-0A74-704B7DE7FE28}"/>
              </a:ext>
            </a:extLst>
          </p:cNvPr>
          <p:cNvCxnSpPr>
            <a:cxnSpLocks/>
          </p:cNvCxnSpPr>
          <p:nvPr/>
        </p:nvCxnSpPr>
        <p:spPr>
          <a:xfrm>
            <a:off x="0" y="3937664"/>
            <a:ext cx="12198120" cy="0"/>
          </a:xfrm>
          <a:prstGeom prst="line">
            <a:avLst/>
          </a:prstGeom>
          <a:ln w="19050"/>
        </p:spPr>
        <p:style>
          <a:lnRef idx="1">
            <a:schemeClr val="dk1"/>
          </a:lnRef>
          <a:fillRef idx="0">
            <a:schemeClr val="dk1"/>
          </a:fillRef>
          <a:effectRef idx="0">
            <a:schemeClr val="dk1"/>
          </a:effectRef>
          <a:fontRef idx="minor">
            <a:schemeClr val="tx1"/>
          </a:fontRef>
        </p:style>
      </p:cxnSp>
      <p:graphicFrame>
        <p:nvGraphicFramePr>
          <p:cNvPr id="27" name="Table 26">
            <a:extLst>
              <a:ext uri="{FF2B5EF4-FFF2-40B4-BE49-F238E27FC236}">
                <a16:creationId xmlns:a16="http://schemas.microsoft.com/office/drawing/2014/main" id="{1E95E6D5-204E-75D1-EE78-68E25DDE408C}"/>
              </a:ext>
            </a:extLst>
          </p:cNvPr>
          <p:cNvGraphicFramePr>
            <a:graphicFrameLocks noGrp="1"/>
          </p:cNvGraphicFramePr>
          <p:nvPr>
            <p:extLst>
              <p:ext uri="{D42A27DB-BD31-4B8C-83A1-F6EECF244321}">
                <p14:modId xmlns:p14="http://schemas.microsoft.com/office/powerpoint/2010/main" val="3418278983"/>
              </p:ext>
            </p:extLst>
          </p:nvPr>
        </p:nvGraphicFramePr>
        <p:xfrm>
          <a:off x="6090025" y="1254837"/>
          <a:ext cx="6090027" cy="607422"/>
        </p:xfrm>
        <a:graphic>
          <a:graphicData uri="http://schemas.openxmlformats.org/drawingml/2006/table">
            <a:tbl>
              <a:tblPr firstRow="1" bandRow="1">
                <a:tableStyleId>{5C22544A-7EE6-4342-B048-85BDC9FD1C3A}</a:tableStyleId>
              </a:tblPr>
              <a:tblGrid>
                <a:gridCol w="1481384">
                  <a:extLst>
                    <a:ext uri="{9D8B030D-6E8A-4147-A177-3AD203B41FA5}">
                      <a16:colId xmlns:a16="http://schemas.microsoft.com/office/drawing/2014/main" val="1642168626"/>
                    </a:ext>
                  </a:extLst>
                </a:gridCol>
                <a:gridCol w="826653">
                  <a:extLst>
                    <a:ext uri="{9D8B030D-6E8A-4147-A177-3AD203B41FA5}">
                      <a16:colId xmlns:a16="http://schemas.microsoft.com/office/drawing/2014/main" val="2794412930"/>
                    </a:ext>
                  </a:extLst>
                </a:gridCol>
                <a:gridCol w="753102">
                  <a:extLst>
                    <a:ext uri="{9D8B030D-6E8A-4147-A177-3AD203B41FA5}">
                      <a16:colId xmlns:a16="http://schemas.microsoft.com/office/drawing/2014/main" val="2344753231"/>
                    </a:ext>
                  </a:extLst>
                </a:gridCol>
                <a:gridCol w="757222">
                  <a:extLst>
                    <a:ext uri="{9D8B030D-6E8A-4147-A177-3AD203B41FA5}">
                      <a16:colId xmlns:a16="http://schemas.microsoft.com/office/drawing/2014/main" val="612836509"/>
                    </a:ext>
                  </a:extLst>
                </a:gridCol>
                <a:gridCol w="757222">
                  <a:extLst>
                    <a:ext uri="{9D8B030D-6E8A-4147-A177-3AD203B41FA5}">
                      <a16:colId xmlns:a16="http://schemas.microsoft.com/office/drawing/2014/main" val="2295217360"/>
                    </a:ext>
                  </a:extLst>
                </a:gridCol>
                <a:gridCol w="757222">
                  <a:extLst>
                    <a:ext uri="{9D8B030D-6E8A-4147-A177-3AD203B41FA5}">
                      <a16:colId xmlns:a16="http://schemas.microsoft.com/office/drawing/2014/main" val="2970583575"/>
                    </a:ext>
                  </a:extLst>
                </a:gridCol>
                <a:gridCol w="757222">
                  <a:extLst>
                    <a:ext uri="{9D8B030D-6E8A-4147-A177-3AD203B41FA5}">
                      <a16:colId xmlns:a16="http://schemas.microsoft.com/office/drawing/2014/main" val="941557481"/>
                    </a:ext>
                  </a:extLst>
                </a:gridCol>
              </a:tblGrid>
              <a:tr h="260324">
                <a:tc>
                  <a:txBody>
                    <a:bodyPr/>
                    <a:lstStyle/>
                    <a:p>
                      <a:pPr algn="ctr"/>
                      <a:r>
                        <a:rPr lang="en-US" sz="1000" b="1" i="0" dirty="0"/>
                        <a:t>Source of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FY26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FY27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FY28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FY29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FY30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US" sz="1000" dirty="0"/>
                        <a:t>Total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560996761"/>
                  </a:ext>
                </a:extLst>
              </a:tr>
              <a:tr h="173549">
                <a:tc>
                  <a:txBody>
                    <a:bodyPr/>
                    <a:lstStyle/>
                    <a:p>
                      <a:r>
                        <a:rPr lang="en-US" sz="1000" b="1" baseline="0" dirty="0"/>
                        <a:t>Base Funding</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$XX.XM*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$XX.XM</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99193803"/>
                  </a:ext>
                </a:extLst>
              </a:tr>
              <a:tr h="173549">
                <a:tc>
                  <a:txBody>
                    <a:bodyPr/>
                    <a:lstStyle/>
                    <a:p>
                      <a:r>
                        <a:rPr lang="en-US" sz="1000" b="1" dirty="0"/>
                        <a:t>Additional</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r>
                        <a:rPr lang="en-US" sz="1000" b="0" i="0" u="none" strike="noStrike" dirty="0">
                          <a:solidFill>
                            <a:srgbClr val="000000"/>
                          </a:solidFill>
                          <a:effectLst/>
                          <a:latin typeface="+mj-lt"/>
                        </a:rPr>
                        <a:t>-</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b"/>
                      <a:endParaRPr lang="en-US" sz="1000" b="0" i="0" u="none" strike="noStrike" dirty="0">
                        <a:solidFill>
                          <a:srgbClr val="000000"/>
                        </a:solidFill>
                        <a:effectLst/>
                        <a:latin typeface="+mj-lt"/>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9504157"/>
                  </a:ext>
                </a:extLst>
              </a:tr>
            </a:tbl>
          </a:graphicData>
        </a:graphic>
      </p:graphicFrame>
      <p:sp>
        <p:nvSpPr>
          <p:cNvPr id="3" name="TextBox 2">
            <a:extLst>
              <a:ext uri="{FF2B5EF4-FFF2-40B4-BE49-F238E27FC236}">
                <a16:creationId xmlns:a16="http://schemas.microsoft.com/office/drawing/2014/main" id="{BE07B7F4-0509-5135-D548-9DFE80035483}"/>
              </a:ext>
            </a:extLst>
          </p:cNvPr>
          <p:cNvSpPr txBox="1"/>
          <p:nvPr/>
        </p:nvSpPr>
        <p:spPr>
          <a:xfrm>
            <a:off x="0" y="764180"/>
            <a:ext cx="2902205" cy="4667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1050" b="1" i="0" u="none" strike="noStrike" kern="1200" cap="none" spc="0" normalizeH="0" baseline="0" noProof="0" dirty="0">
                <a:ln>
                  <a:noFill/>
                </a:ln>
                <a:effectLst/>
                <a:uLnTx/>
                <a:uFillTx/>
                <a:latin typeface="Open Sans"/>
                <a:ea typeface="Open Sans"/>
                <a:cs typeface="Open Sans"/>
              </a:rPr>
              <a:t>Sector:</a:t>
            </a:r>
          </a:p>
          <a:p>
            <a:pPr>
              <a:spcAft>
                <a:spcPts val="400"/>
              </a:spcAft>
              <a:defRPr/>
            </a:pPr>
            <a:r>
              <a:rPr lang="en-US" sz="1050" b="1" dirty="0">
                <a:latin typeface="Open Sans"/>
                <a:ea typeface="Open Sans"/>
                <a:cs typeface="Open Sans"/>
              </a:rPr>
              <a:t>Project Lead: </a:t>
            </a:r>
            <a:r>
              <a:rPr lang="en-US" sz="1050" dirty="0">
                <a:latin typeface="Open Sans"/>
                <a:ea typeface="Open Sans"/>
                <a:cs typeface="Open Sans"/>
              </a:rPr>
              <a:t>name, email</a:t>
            </a:r>
            <a:r>
              <a:rPr kumimoji="0" lang="en-US" sz="1050" b="1" i="0" u="none" strike="noStrike" kern="1200" cap="none" spc="0" normalizeH="0" baseline="0" noProof="0" dirty="0">
                <a:ln>
                  <a:noFill/>
                </a:ln>
                <a:effectLst/>
                <a:uLnTx/>
                <a:uFillTx/>
                <a:latin typeface="Open Sans"/>
                <a:ea typeface="Open Sans"/>
                <a:cs typeface="Open Sans"/>
              </a:rPr>
              <a:t> </a:t>
            </a:r>
            <a:endParaRPr kumimoji="0" lang="en-US" sz="1050" i="0" u="none" strike="noStrike" kern="1200" cap="none" spc="0" normalizeH="0" baseline="0" noProof="0" dirty="0">
              <a:ln>
                <a:noFill/>
              </a:ln>
              <a:effectLst/>
              <a:uLnTx/>
              <a:uFillTx/>
              <a:latin typeface="Open Sans"/>
              <a:ea typeface="+mn-ea"/>
              <a:cs typeface="+mn-cs"/>
            </a:endParaRPr>
          </a:p>
        </p:txBody>
      </p:sp>
      <p:sp>
        <p:nvSpPr>
          <p:cNvPr id="7" name="TextBox 6">
            <a:extLst>
              <a:ext uri="{FF2B5EF4-FFF2-40B4-BE49-F238E27FC236}">
                <a16:creationId xmlns:a16="http://schemas.microsoft.com/office/drawing/2014/main" id="{16467E28-51A8-2A0C-74EA-1867C7421E5E}"/>
              </a:ext>
            </a:extLst>
          </p:cNvPr>
          <p:cNvSpPr txBox="1"/>
          <p:nvPr/>
        </p:nvSpPr>
        <p:spPr>
          <a:xfrm>
            <a:off x="6092905" y="1884805"/>
            <a:ext cx="6044666" cy="13183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400"/>
              </a:spcAft>
              <a:defRPr/>
            </a:pPr>
            <a:r>
              <a:rPr lang="en-US" sz="1050" b="1" dirty="0">
                <a:latin typeface="Open Sans"/>
                <a:ea typeface="Open Sans"/>
                <a:cs typeface="Open Sans"/>
              </a:rPr>
              <a:t>WIRE Project Funding Requested: </a:t>
            </a:r>
            <a:r>
              <a:rPr lang="en-US" sz="1050" dirty="0">
                <a:latin typeface="Open Sans"/>
                <a:ea typeface="Open Sans"/>
                <a:cs typeface="Open Sans"/>
              </a:rPr>
              <a:t>$Total Amount  (see slide notes)</a:t>
            </a:r>
          </a:p>
          <a:p>
            <a:pPr>
              <a:spcAft>
                <a:spcPts val="400"/>
              </a:spcAft>
              <a:defRPr/>
            </a:pPr>
            <a:r>
              <a:rPr lang="en-US" sz="1050" b="1" dirty="0">
                <a:latin typeface="Open Sans"/>
                <a:ea typeface="Open Sans"/>
                <a:cs typeface="Open Sans"/>
              </a:rPr>
              <a:t>Military Impact:</a:t>
            </a:r>
            <a:r>
              <a:rPr lang="en-US" sz="1050" dirty="0">
                <a:latin typeface="Open Sans"/>
                <a:ea typeface="Open Sans"/>
                <a:cs typeface="Open Sans"/>
              </a:rPr>
              <a:t> (select option(s) from slide notes)   </a:t>
            </a:r>
            <a:r>
              <a:rPr lang="en-US" sz="1050" b="1" dirty="0">
                <a:latin typeface="Open Sans"/>
                <a:ea typeface="Open Sans"/>
                <a:cs typeface="Open Sans"/>
              </a:rPr>
              <a:t>Market Impact: </a:t>
            </a:r>
            <a:r>
              <a:rPr lang="en-US" sz="1050" dirty="0">
                <a:latin typeface="Open Sans"/>
                <a:ea typeface="Open Sans"/>
                <a:cs typeface="Open Sans"/>
              </a:rPr>
              <a:t>(select from slide notes)</a:t>
            </a:r>
          </a:p>
          <a:p>
            <a:pPr>
              <a:spcAft>
                <a:spcPts val="400"/>
              </a:spcAft>
              <a:defRPr/>
            </a:pPr>
            <a:r>
              <a:rPr lang="en-US" sz="1050" b="1" dirty="0">
                <a:latin typeface="Open Sans"/>
                <a:ea typeface="Open Sans"/>
                <a:cs typeface="Open Sans"/>
              </a:rPr>
              <a:t>MRL: </a:t>
            </a:r>
            <a:r>
              <a:rPr lang="en-US" sz="1050" dirty="0">
                <a:latin typeface="Open Sans"/>
                <a:ea typeface="Open Sans"/>
                <a:cs typeface="Open Sans"/>
              </a:rPr>
              <a:t>X </a:t>
            </a:r>
            <a:r>
              <a:rPr lang="en-US" sz="1050" dirty="0">
                <a:latin typeface="Open Sans"/>
                <a:ea typeface="Open Sans"/>
                <a:cs typeface="Open Sans"/>
                <a:sym typeface="Wingdings" panose="05000000000000000000" pitchFamily="2" charset="2"/>
              </a:rPr>
              <a:t></a:t>
            </a:r>
            <a:r>
              <a:rPr lang="en-US" sz="1050" dirty="0">
                <a:latin typeface="Open Sans"/>
                <a:ea typeface="Open Sans"/>
                <a:cs typeface="Open Sans"/>
              </a:rPr>
              <a:t> X 	</a:t>
            </a:r>
            <a:r>
              <a:rPr lang="en-US" sz="1050" b="1" dirty="0">
                <a:latin typeface="Open Sans"/>
                <a:ea typeface="Open Sans"/>
                <a:cs typeface="Open Sans"/>
              </a:rPr>
              <a:t>TRL: </a:t>
            </a:r>
            <a:r>
              <a:rPr lang="en-US" sz="1050" dirty="0">
                <a:latin typeface="Open Sans"/>
                <a:ea typeface="Open Sans"/>
                <a:cs typeface="Open Sans"/>
              </a:rPr>
              <a:t>X </a:t>
            </a:r>
            <a:r>
              <a:rPr lang="en-US" sz="1050" dirty="0">
                <a:latin typeface="Open Sans"/>
                <a:ea typeface="Open Sans"/>
                <a:cs typeface="Open Sans"/>
                <a:sym typeface="Wingdings" panose="05000000000000000000" pitchFamily="2" charset="2"/>
              </a:rPr>
              <a:t></a:t>
            </a:r>
            <a:r>
              <a:rPr lang="en-US" sz="1050" dirty="0">
                <a:latin typeface="Open Sans"/>
                <a:ea typeface="Open Sans"/>
                <a:cs typeface="Open Sans"/>
              </a:rPr>
              <a:t> X</a:t>
            </a:r>
          </a:p>
          <a:p>
            <a:pPr>
              <a:spcAft>
                <a:spcPts val="400"/>
              </a:spcAft>
              <a:defRPr/>
            </a:pPr>
            <a:r>
              <a:rPr lang="en-US" sz="1050" b="1" dirty="0">
                <a:latin typeface="Open Sans"/>
                <a:ea typeface="Open Sans"/>
                <a:cs typeface="Open Sans"/>
              </a:rPr>
              <a:t>Systems/Commodities Impacted: </a:t>
            </a:r>
            <a:r>
              <a:rPr lang="en-US" sz="1050" dirty="0">
                <a:latin typeface="Open Sans"/>
                <a:ea typeface="Open Sans"/>
                <a:cs typeface="Open Sans"/>
              </a:rPr>
              <a:t>XX</a:t>
            </a:r>
            <a:r>
              <a:rPr lang="en-US" sz="1050" b="1" dirty="0">
                <a:latin typeface="Open Sans"/>
                <a:ea typeface="Open Sans"/>
                <a:cs typeface="Open Sans"/>
              </a:rPr>
              <a:t> </a:t>
            </a:r>
          </a:p>
          <a:p>
            <a:pPr>
              <a:spcAft>
                <a:spcPts val="400"/>
              </a:spcAft>
              <a:defRPr/>
            </a:pPr>
            <a:r>
              <a:rPr lang="en-US" sz="1050" b="1" dirty="0">
                <a:latin typeface="Open Sans"/>
                <a:ea typeface="Open Sans"/>
                <a:cs typeface="Open Sans"/>
              </a:rPr>
              <a:t>Contract Vehicle / Type:  </a:t>
            </a:r>
            <a:r>
              <a:rPr lang="en-US" sz="1050" dirty="0">
                <a:latin typeface="Open Sans"/>
                <a:ea typeface="Open Sans"/>
                <a:cs typeface="Open Sans"/>
              </a:rPr>
              <a:t>(see slide notes for options)</a:t>
            </a:r>
          </a:p>
          <a:p>
            <a:pPr>
              <a:spcAft>
                <a:spcPts val="400"/>
              </a:spcAft>
              <a:defRPr/>
            </a:pPr>
            <a:r>
              <a:rPr lang="en-US" sz="1050" b="1" dirty="0">
                <a:latin typeface="Open Sans"/>
                <a:ea typeface="Open Sans"/>
                <a:cs typeface="Open Sans"/>
              </a:rPr>
              <a:t>Period of Performance: </a:t>
            </a:r>
            <a:r>
              <a:rPr lang="en-US" sz="1050" dirty="0">
                <a:latin typeface="Open Sans"/>
                <a:ea typeface="Open Sans"/>
                <a:cs typeface="Open Sans"/>
              </a:rPr>
              <a:t>QX FYXX to QX FYXX (# of months)</a:t>
            </a:r>
            <a:endParaRPr lang="en-US" sz="1050" dirty="0">
              <a:latin typeface="Open Sans"/>
            </a:endParaRPr>
          </a:p>
        </p:txBody>
      </p:sp>
      <p:sp>
        <p:nvSpPr>
          <p:cNvPr id="28" name="Oval 27">
            <a:extLst>
              <a:ext uri="{FF2B5EF4-FFF2-40B4-BE49-F238E27FC236}">
                <a16:creationId xmlns:a16="http://schemas.microsoft.com/office/drawing/2014/main" id="{6742F8F7-13B3-063B-49D0-73FFE59A715E}"/>
              </a:ext>
            </a:extLst>
          </p:cNvPr>
          <p:cNvSpPr/>
          <p:nvPr/>
        </p:nvSpPr>
        <p:spPr>
          <a:xfrm>
            <a:off x="2231392" y="3102058"/>
            <a:ext cx="568081" cy="250033"/>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32681837"/>
      </p:ext>
    </p:extLst>
  </p:cSld>
  <p:clrMapOvr>
    <a:masterClrMapping/>
  </p:clrMapOvr>
</p:sld>
</file>

<file path=ppt/theme/theme1.xml><?xml version="1.0" encoding="utf-8"?>
<a:theme xmlns:a="http://schemas.openxmlformats.org/drawingml/2006/main" name="3_Office Theme">
  <a:themeElements>
    <a:clrScheme name="DOD Colors">
      <a:dk1>
        <a:srgbClr val="333333"/>
      </a:dk1>
      <a:lt1>
        <a:srgbClr val="FFFFFF"/>
      </a:lt1>
      <a:dk2>
        <a:srgbClr val="345E93"/>
      </a:dk2>
      <a:lt2>
        <a:srgbClr val="EBEFF5"/>
      </a:lt2>
      <a:accent1>
        <a:srgbClr val="AEBFD3"/>
      </a:accent1>
      <a:accent2>
        <a:srgbClr val="718FB3"/>
      </a:accent2>
      <a:accent3>
        <a:srgbClr val="244167"/>
      </a:accent3>
      <a:accent4>
        <a:srgbClr val="15263B"/>
      </a:accent4>
      <a:accent5>
        <a:srgbClr val="EBEBEB"/>
      </a:accent5>
      <a:accent6>
        <a:srgbClr val="ADADAD"/>
      </a:accent6>
      <a:hlink>
        <a:srgbClr val="717171"/>
      </a:hlink>
      <a:folHlink>
        <a:srgbClr val="00807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D0C04AD00197A4398B3030F4D98E46E" ma:contentTypeVersion="41" ma:contentTypeDescription="Create a new document." ma:contentTypeScope="" ma:versionID="69b145ea74eedb3b53a4509ddbc56dbb">
  <xsd:schema xmlns:xsd="http://www.w3.org/2001/XMLSchema" xmlns:xs="http://www.w3.org/2001/XMLSchema" xmlns:p="http://schemas.microsoft.com/office/2006/metadata/properties" xmlns:ns2="725e00ec-5e44-45f9-8150-2d617f1dff14" xmlns:ns3="107ea3ff-ebed-4698-b54c-04cca22f4541" xmlns:ns4="d6b1af84-85c2-4903-b66f-a8db2384d572" targetNamespace="http://schemas.microsoft.com/office/2006/metadata/properties" ma:root="true" ma:fieldsID="afdc1cc589399b08ae5c31579786576e" ns2:_="" ns3:_="" ns4:_="">
    <xsd:import namespace="725e00ec-5e44-45f9-8150-2d617f1dff14"/>
    <xsd:import namespace="107ea3ff-ebed-4698-b54c-04cca22f4541"/>
    <xsd:import namespace="d6b1af84-85c2-4903-b66f-a8db2384d572"/>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element ref="ns3:SharedWithDetails" minOccurs="0"/>
                <xsd:element ref="ns4:MediaServiceMetadata" minOccurs="0"/>
                <xsd:element ref="ns4:MediaServiceFastMetadata" minOccurs="0"/>
                <xsd:element ref="ns4:MediaServiceSearchProperties" minOccurs="0"/>
                <xsd:element ref="ns4:lcf76f155ced4ddcb4097134ff3c332f" minOccurs="0"/>
                <xsd:element ref="ns4:MediaServiceDateTaken" minOccurs="0"/>
                <xsd:element ref="ns4:MediaServiceOCR" minOccurs="0"/>
                <xsd:element ref="ns4:MediaServiceGenerationTime" minOccurs="0"/>
                <xsd:element ref="ns4:MediaServiceEventHashCode"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25e00ec-5e44-45f9-8150-2d617f1dff1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dexed="true"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07ea3ff-ebed-4698-b54c-04cca22f4541"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6b1af84-85c2-4903-b66f-a8db2384d572"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f60054a-f39b-401b-8042-7d2b45db6ae1" ma:termSetId="09814cd3-568e-fe90-9814-8d621ff8fb84" ma:anchorId="fba54fb3-c3e1-fe81-a776-ca4b69148c4d" ma:open="true" ma:isKeyword="false">
      <xsd:complexType>
        <xsd:sequence>
          <xsd:element ref="pc:Terms" minOccurs="0" maxOccurs="1"/>
        </xsd:sequence>
      </xsd:complexType>
    </xsd:element>
    <xsd:element name="MediaServiceDateTaken" ma:index="18" nillable="true" ma:displayName="MediaServiceDateTaken" ma:description="" ma:hidden="true" ma:indexed="true" ma:internalName="MediaServiceDateTake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description="" ma:indexed="true"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6b1af84-85c2-4903-b66f-a8db2384d572">
      <Terms xmlns="http://schemas.microsoft.com/office/infopath/2007/PartnerControls"/>
    </lcf76f155ced4ddcb4097134ff3c332f>
    <_dlc_DocId xmlns="725e00ec-5e44-45f9-8150-2d617f1dff14">2Z7KZF7JJHQ6-1620320595-44578</_dlc_DocId>
    <_dlc_DocIdUrl xmlns="725e00ec-5e44-45f9-8150-2d617f1dff14">
      <Url>https://aticloud.sharepoint.us/sites/MIM/_layouts/15/DocIdRedir.aspx?ID=2Z7KZF7JJHQ6-1620320595-44578</Url>
      <Description>2Z7KZF7JJHQ6-1620320595-44578</Description>
    </_dlc_DocIdUrl>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1E4E3F-3826-469D-9832-A45207283C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25e00ec-5e44-45f9-8150-2d617f1dff14"/>
    <ds:schemaRef ds:uri="107ea3ff-ebed-4698-b54c-04cca22f4541"/>
    <ds:schemaRef ds:uri="d6b1af84-85c2-4903-b66f-a8db2384d5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35FEDF-EE52-4C64-BF12-F1BD37993E59}">
  <ds:schemaRefs>
    <ds:schemaRef ds:uri="http://schemas.microsoft.com/sharepoint/events"/>
  </ds:schemaRefs>
</ds:datastoreItem>
</file>

<file path=customXml/itemProps3.xml><?xml version="1.0" encoding="utf-8"?>
<ds:datastoreItem xmlns:ds="http://schemas.openxmlformats.org/officeDocument/2006/customXml" ds:itemID="{4378718B-6172-4F38-AE7D-0A1760C16A90}">
  <ds:schemaRefs>
    <ds:schemaRef ds:uri="3b1bcf94-fb0b-4f39-a814-76ab40487732"/>
    <ds:schemaRef ds:uri="http://schemas.openxmlformats.org/package/2006/metadata/core-properties"/>
    <ds:schemaRef ds:uri="http://purl.org/dc/elements/1.1/"/>
    <ds:schemaRef ds:uri="http://purl.org/dc/dcmitype/"/>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d6b1af84-85c2-4903-b66f-a8db2384d572"/>
    <ds:schemaRef ds:uri="725e00ec-5e44-45f9-8150-2d617f1dff14"/>
  </ds:schemaRefs>
</ds:datastoreItem>
</file>

<file path=customXml/itemProps4.xml><?xml version="1.0" encoding="utf-8"?>
<ds:datastoreItem xmlns:ds="http://schemas.openxmlformats.org/officeDocument/2006/customXml" ds:itemID="{7A8A72E1-90FE-45CB-B9A5-587B499B7F9D}">
  <ds:schemaRefs>
    <ds:schemaRef ds:uri="http://schemas.microsoft.com/sharepoint/v3/contenttype/forms"/>
  </ds:schemaRefs>
</ds:datastoreItem>
</file>

<file path=docMetadata/LabelInfo.xml><?xml version="1.0" encoding="utf-8"?>
<clbl:labelList xmlns:clbl="http://schemas.microsoft.com/office/2020/mipLabelMetadata">
  <clbl:label id="{102d0191-eeae-4761-b1cb-1a83e86ef445}" enabled="0" method="" siteId="{102d0191-eeae-4761-b1cb-1a83e86ef445}" removed="1"/>
  <clbl:label id="{554eecc5-e26c-4620-b240-5a8bb326c33d}" enabled="1" method="Privileged" siteId="{fae6d70f-954b-4811-92b6-0530d6f84c43}" contentBits="0" removed="0"/>
</clbl:labelList>
</file>

<file path=docProps/app.xml><?xml version="1.0" encoding="utf-8"?>
<Properties xmlns="http://schemas.openxmlformats.org/officeDocument/2006/extended-properties" xmlns:vt="http://schemas.openxmlformats.org/officeDocument/2006/docPropsVTypes">
  <TotalTime>146</TotalTime>
  <Words>1032</Words>
  <Application>Microsoft Office PowerPoint</Application>
  <PresentationFormat>Widescreen</PresentationFormat>
  <Paragraphs>113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Lato</vt:lpstr>
      <vt:lpstr>Noto Sans Symbols</vt:lpstr>
      <vt:lpstr>Open Sans</vt:lpstr>
      <vt:lpstr>3_Office Theme</vt:lpstr>
      <vt:lpstr>Warfighting Investments, Resourcing, and Execution (WIRE):  Project Title (Insert Project/Proposed Solution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Hanley, Preston R CTR OSD OUSD A-S (USA)</dc:creator>
  <cp:lastModifiedBy>Kleinlein, Kurt L CIV USARMY ACC (USA)</cp:lastModifiedBy>
  <cp:revision>26</cp:revision>
  <dcterms:created xsi:type="dcterms:W3CDTF">2025-11-06T18:48:22Z</dcterms:created>
  <dcterms:modified xsi:type="dcterms:W3CDTF">2026-05-06T19:05:47Z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0x010100DD0C04AD00197A4398B3030F4D98E46E</vt:lpwstr>
  </property>
  <property fmtid="{D5CDD505-2E9C-101B-9397-08002B2CF9AE}" pid="3" name="xd_ProgID">
    <vt:lpwstr/>
  </property>
  <property fmtid="{D5CDD505-2E9C-101B-9397-08002B2CF9AE}" pid="4" name="MediaServiceImageTags">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Order">
    <vt:r8>1841200</vt:r8>
  </property>
  <property fmtid="{D5CDD505-2E9C-101B-9397-08002B2CF9AE}" pid="11" name="Complete">
    <vt:bool>true</vt:bool>
  </property>
  <property fmtid="{D5CDD505-2E9C-101B-9397-08002B2CF9AE}" pid="12" name="_dlc_DocIdItemGuid">
    <vt:lpwstr>5a85ae47-b2b6-4b9f-b3db-2d985e973ebb</vt:lpwstr>
  </property>
</Properties>
</file>