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5"/>
  </p:sldMasterIdLst>
  <p:sldIdLst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6A3664-B2F1-9610-DB02-1D24DBD642CF}" name="Morrow, D Jeffrey CIV WHS AD (USA)" initials="M(" userId="S::dwight.j.morrow2.civ@mail.mil::bf47b033-2c1b-4d7d-82de-fb61771927f9" providerId="AD"/>
  <p188:author id="{AF20BC88-A2BB-146C-2F90-60A06761A94A}" name="Verrine, Jacqueline G CIV WHS AD (USA)" initials="JV" userId="S::jacqueline.g.verrine.civ@mail.mil::7b2a1bdc-1966-4fad-b97d-b4755f6df0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0B085-3144-421B-89E4-C11835C29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67296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958614-F8BB-4A1A-AC36-93A85DF6E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46971"/>
            <a:ext cx="9144000" cy="880504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147F55-F2CA-1E32-7EC8-B647342F6A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19411" y="304452"/>
            <a:ext cx="2553179" cy="217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26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FF7CA-27B6-488A-B22F-7E393FC2B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250" y="365125"/>
            <a:ext cx="1011555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C2A8D-A95D-42E7-A9B2-D5450A5D9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0" y="1825625"/>
            <a:ext cx="101155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61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D2C4A-78F0-4168-A40E-F25CFB195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D698A-61F2-4CC1-83BD-7258539AA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2A4F3-6CAD-4D19-89A1-000FBE39D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420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42000"/>
            <a:lum/>
          </a:blip>
          <a:srcRect/>
          <a:stretch>
            <a:fillRect b="-2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4C42E1-DAAC-4AD3-ADB3-CEC370E9B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1428C-377F-432E-9352-598284510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5A84A3-47C7-4F8F-B14D-F8CABE4F073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8439" y="173806"/>
            <a:ext cx="802898" cy="68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41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1368A61-D3D7-9451-7992-9FE0AC4B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480" y="1034040"/>
            <a:ext cx="11194991" cy="518947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lang="en-US" sz="2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DIBC Request for Project Proposal (RPP)</a:t>
            </a:r>
            <a:br>
              <a:rPr lang="en-US" sz="2400" dirty="0"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RPP-XXX-XX-XX</a:t>
            </a:r>
            <a:br>
              <a:rPr lang="en-US" sz="2400" dirty="0"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Company Name: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CAGE: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UEI: [insert]</a:t>
            </a:r>
            <a:br>
              <a:rPr lang="en-US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Project Title: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1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Anticipated Security Level: Unclassified, however Controlled Technical Information and/or Controlled Unclassified Information may be required.</a:t>
            </a:r>
            <a:br>
              <a:rPr lang="en-US" sz="2400" dirty="0">
                <a:latin typeface="Arial"/>
                <a:cs typeface="Arial"/>
              </a:rPr>
            </a:br>
            <a:endParaRPr lang="en-US" sz="2400" dirty="0"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982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C37545-167F-535B-851C-3161E7B60E31}"/>
              </a:ext>
            </a:extLst>
          </p:cNvPr>
          <p:cNvCxnSpPr>
            <a:cxnSpLocks/>
          </p:cNvCxnSpPr>
          <p:nvPr/>
        </p:nvCxnSpPr>
        <p:spPr>
          <a:xfrm>
            <a:off x="5899848" y="0"/>
            <a:ext cx="0" cy="68580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E0DBE3-68D8-EBC2-7CBA-EABE30D57525}"/>
              </a:ext>
            </a:extLst>
          </p:cNvPr>
          <p:cNvCxnSpPr>
            <a:cxnSpLocks/>
          </p:cNvCxnSpPr>
          <p:nvPr/>
        </p:nvCxnSpPr>
        <p:spPr>
          <a:xfrm flipH="1">
            <a:off x="0" y="3429000"/>
            <a:ext cx="1219200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F612CFC-40A3-7D3D-9E43-635ADA4EA5F1}"/>
              </a:ext>
            </a:extLst>
          </p:cNvPr>
          <p:cNvSpPr txBox="1"/>
          <p:nvPr/>
        </p:nvSpPr>
        <p:spPr>
          <a:xfrm>
            <a:off x="676474" y="-1556"/>
            <a:ext cx="4753086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Proposed Solution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344895-663B-2DD0-0E3F-78C771259734}"/>
              </a:ext>
            </a:extLst>
          </p:cNvPr>
          <p:cNvSpPr txBox="1"/>
          <p:nvPr/>
        </p:nvSpPr>
        <p:spPr>
          <a:xfrm>
            <a:off x="6588656" y="-1797"/>
            <a:ext cx="4757742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Company Viability and Expertise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F353D7-7FC7-89B3-6BB4-12EB17ACAE23}"/>
              </a:ext>
            </a:extLst>
          </p:cNvPr>
          <p:cNvSpPr txBox="1"/>
          <p:nvPr/>
        </p:nvSpPr>
        <p:spPr>
          <a:xfrm>
            <a:off x="667118" y="3429209"/>
            <a:ext cx="4757550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Schedule of Major Milestones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403D18-6CF2-3A82-304F-9A41FACEE8C0}"/>
              </a:ext>
            </a:extLst>
          </p:cNvPr>
          <p:cNvSpPr txBox="1"/>
          <p:nvPr/>
        </p:nvSpPr>
        <p:spPr>
          <a:xfrm>
            <a:off x="357924" y="373358"/>
            <a:ext cx="5397238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A4054"/>
                </a:solidFill>
                <a:latin typeface="Arial"/>
                <a:cs typeface="Arial"/>
              </a:rPr>
              <a:t>Describe the unique aspects of your solution and the proposed work as it relates to the AOI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Include key innovations and differentiators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Novel integrations methods or hardware/equipment refabrication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Starting TRL/MRL (if applicable) at project start and ending TRL/MRL of the proposed solution at project completion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5CA8BA-8413-5F8C-3CBC-984EBCBABCF6}"/>
              </a:ext>
            </a:extLst>
          </p:cNvPr>
          <p:cNvSpPr txBox="1"/>
          <p:nvPr/>
        </p:nvSpPr>
        <p:spPr>
          <a:xfrm>
            <a:off x="356616" y="3799544"/>
            <a:ext cx="5394960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100">
                <a:solidFill>
                  <a:srgbClr val="0A4054"/>
                </a:solidFill>
                <a:latin typeface="Arial"/>
                <a:cs typeface="Arial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 sz="1100">
                <a:latin typeface="Arial"/>
                <a:cs typeface="Arial"/>
              </a:defRPr>
            </a:lvl2pPr>
          </a:lstStyle>
          <a:p>
            <a:r>
              <a:rPr lang="en-US" dirty="0"/>
              <a:t>Provide a schedule that identifies:</a:t>
            </a:r>
          </a:p>
          <a:p>
            <a:pPr lvl="1"/>
            <a:r>
              <a:rPr lang="en-US" dirty="0"/>
              <a:t>Period of Performance (# of months)</a:t>
            </a:r>
          </a:p>
          <a:p>
            <a:pPr lvl="1"/>
            <a:r>
              <a:rPr lang="en-US" dirty="0"/>
              <a:t>Start and end time frames for phases and/or decision points</a:t>
            </a:r>
          </a:p>
          <a:p>
            <a:pPr lvl="1"/>
            <a:r>
              <a:rPr lang="en-US" dirty="0"/>
              <a:t>Identify key deliverables and milestones</a:t>
            </a:r>
          </a:p>
          <a:p>
            <a:pPr lvl="1"/>
            <a:r>
              <a:rPr lang="en-US" dirty="0"/>
              <a:t>Include existing or future anticipated environmental expense hurdles</a:t>
            </a:r>
          </a:p>
          <a:p>
            <a:r>
              <a:rPr lang="en-US" dirty="0"/>
              <a:t>Provide a Rough Order of Magnitude (ROM) cost estimate for the proposed solution. The ROM estimate shall: </a:t>
            </a:r>
          </a:p>
          <a:p>
            <a:pPr lvl="1"/>
            <a:r>
              <a:rPr lang="en-US" dirty="0"/>
              <a:t>Be directly related to the proposed solution and solely for the purposes of this AOI</a:t>
            </a:r>
          </a:p>
          <a:p>
            <a:pPr lvl="1"/>
            <a:r>
              <a:rPr lang="en-US" dirty="0"/>
              <a:t>Identify resource sharing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8810D8-350B-F67F-9331-72C9CB94D8F9}"/>
              </a:ext>
            </a:extLst>
          </p:cNvPr>
          <p:cNvSpPr txBox="1"/>
          <p:nvPr/>
        </p:nvSpPr>
        <p:spPr>
          <a:xfrm>
            <a:off x="4542871" y="6608464"/>
            <a:ext cx="270615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Select one: Non-proprietary / Proprietary</a:t>
            </a:r>
            <a:endParaRPr lang="en-US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62884B-E297-988C-44AC-D4283093AF34}"/>
              </a:ext>
            </a:extLst>
          </p:cNvPr>
          <p:cNvSpPr txBox="1"/>
          <p:nvPr/>
        </p:nvSpPr>
        <p:spPr>
          <a:xfrm>
            <a:off x="6091425" y="3790253"/>
            <a:ext cx="5752531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Describe existing or projected input (raw) material sources and/or supply relationships critical to the proposed solution (e.g., foreign dependency, regulated processing agents, etc.).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Describe existing or projected downstream customer relationships and other details relevant to the overall marketing plan for the proposed solution.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Infrastructure and Facilities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D6D0BA-AC8A-D045-9EBB-FD9C8462E14D}"/>
              </a:ext>
            </a:extLst>
          </p:cNvPr>
          <p:cNvSpPr txBox="1"/>
          <p:nvPr/>
        </p:nvSpPr>
        <p:spPr>
          <a:xfrm>
            <a:off x="6583480" y="3433910"/>
            <a:ext cx="4758133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Supply Chain Integration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992CEB-BAAC-D84C-A861-33790CE1C595}"/>
              </a:ext>
            </a:extLst>
          </p:cNvPr>
          <p:cNvSpPr txBox="1"/>
          <p:nvPr/>
        </p:nvSpPr>
        <p:spPr>
          <a:xfrm>
            <a:off x="6091425" y="373358"/>
            <a:ext cx="5397238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brief overview of the company.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Overall experience and expertise as it relates to the AOI.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summary of current fundraising to date and a summary of gross sales/revenues.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summary of the Company’s product commercialization plan and go-to-market strategy for the proposed solution.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A405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Disclose foreign investment or control.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ea typeface="+mn-lt"/>
                <a:cs typeface="Arial"/>
              </a:rPr>
              <a:t>Disclose existing environmental non-compliance notices or liens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Franklin Gothic Medium Cond"/>
              <a:ea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872458"/>
      </p:ext>
    </p:extLst>
  </p:cSld>
  <p:clrMapOvr>
    <a:masterClrMapping/>
  </p:clrMapOvr>
</p:sld>
</file>

<file path=ppt/theme/theme1.xml><?xml version="1.0" encoding="utf-8"?>
<a:theme xmlns:a="http://schemas.openxmlformats.org/drawingml/2006/main" name="RRPV_PPT_Template_2023">
  <a:themeElements>
    <a:clrScheme name="DIBC Colors">
      <a:dk1>
        <a:srgbClr val="0A4054"/>
      </a:dk1>
      <a:lt1>
        <a:sysClr val="window" lastClr="FFFFFF"/>
      </a:lt1>
      <a:dk2>
        <a:srgbClr val="0A4054"/>
      </a:dk2>
      <a:lt2>
        <a:srgbClr val="E7E6E6"/>
      </a:lt2>
      <a:accent1>
        <a:srgbClr val="32A6D3"/>
      </a:accent1>
      <a:accent2>
        <a:srgbClr val="4895B0"/>
      </a:accent2>
      <a:accent3>
        <a:srgbClr val="A5A5A5"/>
      </a:accent3>
      <a:accent4>
        <a:srgbClr val="FFC000"/>
      </a:accent4>
      <a:accent5>
        <a:srgbClr val="386C7C"/>
      </a:accent5>
      <a:accent6>
        <a:srgbClr val="7F7F7F"/>
      </a:accent6>
      <a:hlink>
        <a:srgbClr val="32A6D3"/>
      </a:hlink>
      <a:folHlink>
        <a:srgbClr val="386C7C"/>
      </a:folHlink>
    </a:clrScheme>
    <a:fontScheme name="Custom 1">
      <a:majorFont>
        <a:latin typeface="Open Sans Semibold"/>
        <a:ea typeface=""/>
        <a:cs typeface=""/>
      </a:majorFont>
      <a:minorFont>
        <a:latin typeface="Franklin Gothic Medium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BC-PPT-Template" id="{862E6282-44B2-45C9-B968-152ADF1002DE}" vid="{7D613A98-A969-4BE6-BB12-0C74347A85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0C04AD00197A4398B3030F4D98E46E" ma:contentTypeVersion="41" ma:contentTypeDescription="Create a new document." ma:contentTypeScope="" ma:versionID="69b145ea74eedb3b53a4509ddbc56dbb">
  <xsd:schema xmlns:xsd="http://www.w3.org/2001/XMLSchema" xmlns:xs="http://www.w3.org/2001/XMLSchema" xmlns:p="http://schemas.microsoft.com/office/2006/metadata/properties" xmlns:ns2="725e00ec-5e44-45f9-8150-2d617f1dff14" xmlns:ns3="107ea3ff-ebed-4698-b54c-04cca22f4541" xmlns:ns4="d6b1af84-85c2-4903-b66f-a8db2384d572" targetNamespace="http://schemas.microsoft.com/office/2006/metadata/properties" ma:root="true" ma:fieldsID="afdc1cc589399b08ae5c31579786576e" ns2:_="" ns3:_="" ns4:_="">
    <xsd:import namespace="725e00ec-5e44-45f9-8150-2d617f1dff14"/>
    <xsd:import namespace="107ea3ff-ebed-4698-b54c-04cca22f4541"/>
    <xsd:import namespace="d6b1af84-85c2-4903-b66f-a8db2384d57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lcf76f155ced4ddcb4097134ff3c332f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e00ec-5e44-45f9-8150-2d617f1dff1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ea3ff-ebed-4698-b54c-04cca22f454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1af84-85c2-4903-b66f-a8db2384d5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f60054a-f39b-401b-8042-7d2b45db6a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b1af84-85c2-4903-b66f-a8db2384d572">
      <Terms xmlns="http://schemas.microsoft.com/office/infopath/2007/PartnerControls"/>
    </lcf76f155ced4ddcb4097134ff3c332f>
    <_dlc_DocId xmlns="725e00ec-5e44-45f9-8150-2d617f1dff14">2Z7KZF7JJHQ6-1620320595-46526</_dlc_DocId>
    <_dlc_DocIdUrl xmlns="725e00ec-5e44-45f9-8150-2d617f1dff14">
      <Url>https://aticloud.sharepoint.us/sites/MIM/_layouts/15/DocIdRedir.aspx?ID=2Z7KZF7JJHQ6-1620320595-46526</Url>
      <Description>2Z7KZF7JJHQ6-1620320595-46526</Description>
    </_dlc_DocIdUrl>
  </documentManagement>
</p:properties>
</file>

<file path=customXml/itemProps1.xml><?xml version="1.0" encoding="utf-8"?>
<ds:datastoreItem xmlns:ds="http://schemas.openxmlformats.org/officeDocument/2006/customXml" ds:itemID="{143426D2-FB87-4635-B627-903A64BF71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F92880-421B-4302-A738-49518F763C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5e00ec-5e44-45f9-8150-2d617f1dff14"/>
    <ds:schemaRef ds:uri="107ea3ff-ebed-4698-b54c-04cca22f4541"/>
    <ds:schemaRef ds:uri="d6b1af84-85c2-4903-b66f-a8db2384d5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F8AF763-6031-46B7-9E63-1E6584A1978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239E372-A060-4C9C-9FCC-8E22E9814546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3108a11c-01e4-43be-aa2a-7ecb33c23d09"/>
    <ds:schemaRef ds:uri="75cd31ae-bec8-4f96-812f-f7f21dd61eae"/>
    <ds:schemaRef ds:uri="http://purl.org/dc/elements/1.1/"/>
    <ds:schemaRef ds:uri="http://schemas.microsoft.com/office/2006/metadata/properties"/>
    <ds:schemaRef ds:uri="http://www.w3.org/XML/1998/namespace"/>
    <ds:schemaRef ds:uri="90c6728a-f83e-451f-bb9f-87f2a39d5afa"/>
    <ds:schemaRef ds:uri="e4b70e2c-66ac-407a-adf0-3929be6ddb80"/>
    <ds:schemaRef ds:uri="http://schemas.microsoft.com/sharepoint/v3"/>
    <ds:schemaRef ds:uri="d6b1af84-85c2-4903-b66f-a8db2384d572"/>
    <ds:schemaRef ds:uri="725e00ec-5e44-45f9-8150-2d617f1dff14"/>
  </ds:schemaRefs>
</ds:datastoreItem>
</file>

<file path=docMetadata/LabelInfo.xml><?xml version="1.0" encoding="utf-8"?>
<clbl:labelList xmlns:clbl="http://schemas.microsoft.com/office/2020/mipLabelMetadata">
  <clbl:label id="{0da06a35-f4a9-417e-b67a-7ae58f71156a}" enabled="1" method="Standard" siteId="{102d0191-eeae-4761-b1cb-1a83e86ef445}" contentBits="0" removed="0"/>
  <clbl:label id="{f623742d-91ba-4558-9fa5-cc908b507967}" enabled="1" method="Privileged" siteId="{102d0191-eeae-4761-b1cb-1a83e86ef44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</TotalTime>
  <Words>337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Franklin Gothic Medium Cond</vt:lpstr>
      <vt:lpstr>Open Sans Semibold</vt:lpstr>
      <vt:lpstr>RRPV_PPT_Template_2023</vt:lpstr>
      <vt:lpstr>DIBC Request for Project Proposal (RPP) RPP-XXX-XX-XX Company Name: [insert] CAGE: [insert] UEI: [insert] Project Title: [insert]       Anticipated Security Level: Unclassified, however Controlled Technical Information and/or Controlled Unclassified Information may be required.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Schupp, Eliot</dc:creator>
  <cp:lastModifiedBy>Sheppa Shupe, Virginia</cp:lastModifiedBy>
  <cp:revision>605</cp:revision>
  <dcterms:created xsi:type="dcterms:W3CDTF">2023-09-21T17:55:36Z</dcterms:created>
  <dcterms:modified xsi:type="dcterms:W3CDTF">2026-03-10T15:52:53Z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0x010100DD0C04AD00197A4398B3030F4D98E46E</vt:lpwstr>
  </property>
  <property fmtid="{D5CDD505-2E9C-101B-9397-08002B2CF9AE}" pid="3" name="_dlc_DocIdItemGuid">
    <vt:lpwstr>6772442a-2674-4de8-a8f8-d54ef9979808</vt:lpwstr>
  </property>
  <property fmtid="{D5CDD505-2E9C-101B-9397-08002B2CF9AE}" pid="4" name="MSIP_Label_f623742d-91ba-4558-9fa5-cc908b507967_Enabled">
    <vt:lpwstr>True</vt:lpwstr>
  </property>
  <property fmtid="{D5CDD505-2E9C-101B-9397-08002B2CF9AE}" pid="5" name="MSIP_Label_f623742d-91ba-4558-9fa5-cc908b507967_SiteId">
    <vt:lpwstr>102d0191-eeae-4761-b1cb-1a83e86ef445</vt:lpwstr>
  </property>
  <property fmtid="{D5CDD505-2E9C-101B-9397-08002B2CF9AE}" pid="6" name="MSIP_Label_f623742d-91ba-4558-9fa5-cc908b507967_SetDate">
    <vt:lpwstr>2025-03-21T20:44:37Z</vt:lpwstr>
  </property>
  <property fmtid="{D5CDD505-2E9C-101B-9397-08002B2CF9AE}" pid="7" name="MSIP_Label_f623742d-91ba-4558-9fa5-cc908b507967_Name">
    <vt:lpwstr>Controlled - Collaboration</vt:lpwstr>
  </property>
  <property fmtid="{D5CDD505-2E9C-101B-9397-08002B2CF9AE}" pid="8" name="MSIP_Label_f623742d-91ba-4558-9fa5-cc908b507967_ActionId">
    <vt:lpwstr>8958377f-da96-467d-9ca6-7ab052357664</vt:lpwstr>
  </property>
  <property fmtid="{D5CDD505-2E9C-101B-9397-08002B2CF9AE}" pid="9" name="MSIP_Label_f623742d-91ba-4558-9fa5-cc908b507967_Extended_MSFT_Method">
    <vt:lpwstr>Standard</vt:lpwstr>
  </property>
  <property fmtid="{D5CDD505-2E9C-101B-9397-08002B2CF9AE}" pid="10" name="Sensitivity">
    <vt:lpwstr>Controlled - Collaboration \ CUI Controlled - Collaboration</vt:lpwstr>
  </property>
  <property fmtid="{D5CDD505-2E9C-101B-9397-08002B2CF9AE}" pid="11" name="MediaServiceImageTags">
    <vt:lpwstr/>
  </property>
  <property fmtid="{D5CDD505-2E9C-101B-9397-08002B2CF9AE}" pid="12" name="MSIP_Label_0da06a35-f4a9-417e-b67a-7ae58f71156a_Enabled">
    <vt:lpwstr>true</vt:lpwstr>
  </property>
  <property fmtid="{D5CDD505-2E9C-101B-9397-08002B2CF9AE}" pid="13" name="MSIP_Label_0da06a35-f4a9-417e-b67a-7ae58f71156a_SetDate">
    <vt:lpwstr>2025-05-08T13:36:11Z</vt:lpwstr>
  </property>
  <property fmtid="{D5CDD505-2E9C-101B-9397-08002B2CF9AE}" pid="14" name="MSIP_Label_0da06a35-f4a9-417e-b67a-7ae58f71156a_Method">
    <vt:lpwstr>Standard</vt:lpwstr>
  </property>
  <property fmtid="{D5CDD505-2E9C-101B-9397-08002B2CF9AE}" pid="15" name="MSIP_Label_0da06a35-f4a9-417e-b67a-7ae58f71156a_Name">
    <vt:lpwstr>Controlled_Child_01</vt:lpwstr>
  </property>
  <property fmtid="{D5CDD505-2E9C-101B-9397-08002B2CF9AE}" pid="16" name="MSIP_Label_0da06a35-f4a9-417e-b67a-7ae58f71156a_SiteId">
    <vt:lpwstr>102d0191-eeae-4761-b1cb-1a83e86ef445</vt:lpwstr>
  </property>
  <property fmtid="{D5CDD505-2E9C-101B-9397-08002B2CF9AE}" pid="17" name="MSIP_Label_0da06a35-f4a9-417e-b67a-7ae58f71156a_ActionId">
    <vt:lpwstr>b77fce7c-532c-4c48-aa00-4b5c1b9356d1</vt:lpwstr>
  </property>
  <property fmtid="{D5CDD505-2E9C-101B-9397-08002B2CF9AE}" pid="18" name="MSIP_Label_0da06a35-f4a9-417e-b67a-7ae58f71156a_ContentBits">
    <vt:lpwstr>0</vt:lpwstr>
  </property>
  <property fmtid="{D5CDD505-2E9C-101B-9397-08002B2CF9AE}" pid="19" name="MSIP_Label_0da06a35-f4a9-417e-b67a-7ae58f71156a_Tag">
    <vt:lpwstr>10, 3, 0, 2</vt:lpwstr>
  </property>
  <property fmtid="{D5CDD505-2E9C-101B-9397-08002B2CF9AE}" pid="20" name="TaxCatchAll">
    <vt:lpwstr/>
  </property>
</Properties>
</file>